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>
      <p:cViewPr varScale="1">
        <p:scale>
          <a:sx n="106" d="100"/>
          <a:sy n="106" d="100"/>
        </p:scale>
        <p:origin x="180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7487" y="221995"/>
            <a:ext cx="616902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9143428" y="0"/>
                </a:moveTo>
                <a:lnTo>
                  <a:pt x="568" y="0"/>
                </a:lnTo>
                <a:lnTo>
                  <a:pt x="0" y="571"/>
                </a:lnTo>
                <a:lnTo>
                  <a:pt x="0" y="1142428"/>
                </a:lnTo>
                <a:lnTo>
                  <a:pt x="568" y="1143000"/>
                </a:lnTo>
                <a:lnTo>
                  <a:pt x="9143428" y="1143000"/>
                </a:lnTo>
                <a:lnTo>
                  <a:pt x="9144000" y="1142428"/>
                </a:lnTo>
                <a:lnTo>
                  <a:pt x="9144000" y="571"/>
                </a:lnTo>
                <a:lnTo>
                  <a:pt x="9143428" y="0"/>
                </a:lnTo>
                <a:close/>
              </a:path>
            </a:pathLst>
          </a:custGeom>
          <a:solidFill>
            <a:srgbClr val="8C1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1143000"/>
          </a:xfrm>
          <a:custGeom>
            <a:avLst/>
            <a:gdLst/>
            <a:ahLst/>
            <a:cxnLst/>
            <a:rect l="l" t="t" r="r" b="b"/>
            <a:pathLst>
              <a:path w="9144000" h="1143000">
                <a:moveTo>
                  <a:pt x="0" y="1270"/>
                </a:moveTo>
                <a:lnTo>
                  <a:pt x="0" y="568"/>
                </a:lnTo>
                <a:lnTo>
                  <a:pt x="568" y="0"/>
                </a:lnTo>
                <a:lnTo>
                  <a:pt x="1270" y="0"/>
                </a:lnTo>
                <a:lnTo>
                  <a:pt x="9142735" y="0"/>
                </a:lnTo>
                <a:lnTo>
                  <a:pt x="9143435" y="0"/>
                </a:lnTo>
                <a:lnTo>
                  <a:pt x="9144005" y="568"/>
                </a:lnTo>
                <a:lnTo>
                  <a:pt x="9144005" y="1270"/>
                </a:lnTo>
                <a:lnTo>
                  <a:pt x="9144005" y="1141730"/>
                </a:lnTo>
                <a:lnTo>
                  <a:pt x="9144005" y="1142430"/>
                </a:lnTo>
                <a:lnTo>
                  <a:pt x="9143435" y="1143000"/>
                </a:lnTo>
                <a:lnTo>
                  <a:pt x="9142735" y="1143000"/>
                </a:lnTo>
                <a:lnTo>
                  <a:pt x="1270" y="1143000"/>
                </a:lnTo>
                <a:lnTo>
                  <a:pt x="568" y="1143000"/>
                </a:lnTo>
                <a:lnTo>
                  <a:pt x="0" y="1142430"/>
                </a:lnTo>
                <a:lnTo>
                  <a:pt x="0" y="1141730"/>
                </a:lnTo>
                <a:lnTo>
                  <a:pt x="0" y="1270"/>
                </a:lnTo>
                <a:close/>
              </a:path>
            </a:pathLst>
          </a:custGeom>
          <a:ln w="9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0737" y="221995"/>
            <a:ext cx="4962525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0577" y="1848540"/>
            <a:ext cx="4201795" cy="2524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2525" y="6521393"/>
            <a:ext cx="245109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424242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honorcode.stanford.edu/" TargetMode="External"/><Relationship Id="rId2" Type="http://schemas.openxmlformats.org/officeDocument/2006/relationships/hyperlink" Target="http://cs106a.stanford.edu/handouts/2-Honor-Code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3974" y="6427723"/>
            <a:ext cx="639699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spc="-40" dirty="0">
                <a:latin typeface="Trebuchet MS"/>
                <a:cs typeface="Trebuchet MS"/>
              </a:rPr>
              <a:t>This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document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is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copyright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60" dirty="0">
                <a:latin typeface="Trebuchet MS"/>
                <a:cs typeface="Trebuchet MS"/>
              </a:rPr>
              <a:t>(C) </a:t>
            </a:r>
            <a:r>
              <a:rPr sz="800" spc="-35" dirty="0">
                <a:latin typeface="Trebuchet MS"/>
                <a:cs typeface="Trebuchet MS"/>
              </a:rPr>
              <a:t>Stanford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Computer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Science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and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Marty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Stepp,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licensed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under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Creative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25" dirty="0">
                <a:latin typeface="Trebuchet MS"/>
                <a:cs typeface="Trebuchet MS"/>
              </a:rPr>
              <a:t>Commons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Attribution</a:t>
            </a:r>
            <a:r>
              <a:rPr sz="800" spc="-50" dirty="0">
                <a:latin typeface="Trebuchet MS"/>
                <a:cs typeface="Trebuchet MS"/>
              </a:rPr>
              <a:t> 2.5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License.</a:t>
            </a:r>
            <a:r>
              <a:rPr sz="800" spc="12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All</a:t>
            </a:r>
            <a:r>
              <a:rPr sz="800" spc="-50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rights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800" spc="-30" dirty="0">
                <a:latin typeface="Trebuchet MS"/>
                <a:cs typeface="Trebuchet MS"/>
              </a:rPr>
              <a:t>Based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15" dirty="0">
                <a:latin typeface="Trebuchet MS"/>
                <a:cs typeface="Trebuchet MS"/>
              </a:rPr>
              <a:t>on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slides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created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by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Nick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Troccoli,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35" dirty="0">
                <a:latin typeface="Trebuchet MS"/>
                <a:cs typeface="Trebuchet MS"/>
              </a:rPr>
              <a:t>Chris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Piech,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Keith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Schwarz,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10" dirty="0">
                <a:latin typeface="Trebuchet MS"/>
                <a:cs typeface="Trebuchet MS"/>
              </a:rPr>
              <a:t>Mehran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Sahami,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50" dirty="0">
                <a:latin typeface="Trebuchet MS"/>
                <a:cs typeface="Trebuchet MS"/>
              </a:rPr>
              <a:t>Eric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Roberts,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Stuart</a:t>
            </a:r>
            <a:r>
              <a:rPr sz="800" spc="-65" dirty="0">
                <a:latin typeface="Trebuchet MS"/>
                <a:cs typeface="Trebuchet MS"/>
              </a:rPr>
              <a:t> </a:t>
            </a:r>
            <a:r>
              <a:rPr sz="800" spc="-45" dirty="0">
                <a:latin typeface="Trebuchet MS"/>
                <a:cs typeface="Trebuchet MS"/>
              </a:rPr>
              <a:t>Reges,</a:t>
            </a:r>
            <a:r>
              <a:rPr sz="800" spc="-60" dirty="0">
                <a:latin typeface="Trebuchet MS"/>
                <a:cs typeface="Trebuchet MS"/>
              </a:rPr>
              <a:t> </a:t>
            </a:r>
            <a:r>
              <a:rPr sz="800" spc="-30" dirty="0">
                <a:latin typeface="Trebuchet MS"/>
                <a:cs typeface="Trebuchet MS"/>
              </a:rPr>
              <a:t>and</a:t>
            </a:r>
            <a:r>
              <a:rPr sz="800" spc="-55" dirty="0">
                <a:latin typeface="Trebuchet MS"/>
                <a:cs typeface="Trebuchet MS"/>
              </a:rPr>
              <a:t> </a:t>
            </a:r>
            <a:r>
              <a:rPr sz="800" spc="-40" dirty="0">
                <a:latin typeface="Trebuchet MS"/>
                <a:cs typeface="Trebuchet MS"/>
              </a:rPr>
              <a:t>others.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0683" y="1989836"/>
            <a:ext cx="4302760" cy="12217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75" dirty="0">
                <a:solidFill>
                  <a:srgbClr val="000000"/>
                </a:solidFill>
                <a:latin typeface="Trebuchet MS"/>
                <a:cs typeface="Trebuchet MS"/>
              </a:rPr>
              <a:t>CS </a:t>
            </a:r>
            <a:r>
              <a:rPr spc="-330" dirty="0">
                <a:solidFill>
                  <a:srgbClr val="000000"/>
                </a:solidFill>
                <a:latin typeface="Trebuchet MS"/>
                <a:cs typeface="Trebuchet MS"/>
              </a:rPr>
              <a:t>106A, </a:t>
            </a:r>
            <a:r>
              <a:rPr spc="-355" dirty="0">
                <a:solidFill>
                  <a:srgbClr val="000000"/>
                </a:solidFill>
                <a:latin typeface="Trebuchet MS"/>
                <a:cs typeface="Trebuchet MS"/>
              </a:rPr>
              <a:t>Lecture</a:t>
            </a:r>
            <a:r>
              <a:rPr spc="-4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pc="-355" dirty="0">
                <a:solidFill>
                  <a:srgbClr val="000000"/>
                </a:solidFill>
                <a:latin typeface="Trebuchet MS"/>
                <a:cs typeface="Trebuchet MS"/>
              </a:rPr>
              <a:t>1</a:t>
            </a:r>
          </a:p>
          <a:p>
            <a:pPr marL="17145">
              <a:lnSpc>
                <a:spcPct val="100000"/>
              </a:lnSpc>
              <a:spcBef>
                <a:spcPts val="65"/>
              </a:spcBef>
            </a:pPr>
            <a:r>
              <a:rPr sz="3400" spc="-185" dirty="0">
                <a:solidFill>
                  <a:srgbClr val="000000"/>
                </a:solidFill>
                <a:latin typeface="Trebuchet MS"/>
                <a:cs typeface="Trebuchet MS"/>
              </a:rPr>
              <a:t>Welcome </a:t>
            </a:r>
            <a:r>
              <a:rPr sz="3400" spc="-150" dirty="0">
                <a:solidFill>
                  <a:srgbClr val="000000"/>
                </a:solidFill>
                <a:latin typeface="Trebuchet MS"/>
                <a:cs typeface="Trebuchet MS"/>
              </a:rPr>
              <a:t>to </a:t>
            </a:r>
            <a:r>
              <a:rPr sz="3400" spc="-204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3400" spc="-55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400" spc="-200" dirty="0">
                <a:solidFill>
                  <a:srgbClr val="000000"/>
                </a:solidFill>
                <a:latin typeface="Trebuchet MS"/>
                <a:cs typeface="Trebuchet MS"/>
              </a:rPr>
              <a:t>course!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5406" y="4548936"/>
            <a:ext cx="2295525" cy="13970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476250">
              <a:lnSpc>
                <a:spcPct val="100000"/>
              </a:lnSpc>
              <a:spcBef>
                <a:spcPts val="455"/>
              </a:spcBef>
            </a:pPr>
            <a:r>
              <a:rPr sz="1500" spc="-65" dirty="0">
                <a:latin typeface="Trebuchet MS"/>
                <a:cs typeface="Trebuchet MS"/>
              </a:rPr>
              <a:t>required</a:t>
            </a:r>
            <a:r>
              <a:rPr sz="1500" spc="-135" dirty="0">
                <a:latin typeface="Trebuchet MS"/>
                <a:cs typeface="Trebuchet MS"/>
              </a:rPr>
              <a:t> </a:t>
            </a:r>
            <a:r>
              <a:rPr sz="1500" spc="-75" dirty="0">
                <a:latin typeface="Trebuchet MS"/>
                <a:cs typeface="Trebuchet MS"/>
              </a:rPr>
              <a:t>reading: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500" i="1" spc="-85" dirty="0">
                <a:latin typeface="Trebuchet MS"/>
                <a:cs typeface="Trebuchet MS"/>
              </a:rPr>
              <a:t>General </a:t>
            </a:r>
            <a:r>
              <a:rPr sz="1500" i="1" spc="-75" dirty="0">
                <a:latin typeface="Trebuchet MS"/>
                <a:cs typeface="Trebuchet MS"/>
              </a:rPr>
              <a:t>Information</a:t>
            </a:r>
            <a:r>
              <a:rPr sz="1500" i="1" spc="-185" dirty="0">
                <a:latin typeface="Trebuchet MS"/>
                <a:cs typeface="Trebuchet MS"/>
              </a:rPr>
              <a:t> </a:t>
            </a:r>
            <a:r>
              <a:rPr sz="1500" i="1" spc="-60" dirty="0">
                <a:latin typeface="Trebuchet MS"/>
                <a:cs typeface="Trebuchet MS"/>
              </a:rPr>
              <a:t>handout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419100">
              <a:lnSpc>
                <a:spcPct val="100000"/>
              </a:lnSpc>
            </a:pPr>
            <a:r>
              <a:rPr sz="1500" spc="-60" dirty="0">
                <a:latin typeface="Trebuchet MS"/>
                <a:cs typeface="Trebuchet MS"/>
              </a:rPr>
              <a:t>suggested</a:t>
            </a:r>
            <a:r>
              <a:rPr sz="1500" spc="-125" dirty="0">
                <a:latin typeface="Trebuchet MS"/>
                <a:cs typeface="Trebuchet MS"/>
              </a:rPr>
              <a:t> </a:t>
            </a:r>
            <a:r>
              <a:rPr sz="1500" spc="-75" dirty="0">
                <a:latin typeface="Trebuchet MS"/>
                <a:cs typeface="Trebuchet MS"/>
              </a:rPr>
              <a:t>reading:</a:t>
            </a:r>
            <a:endParaRPr sz="1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1500" i="1" spc="-110" dirty="0">
                <a:latin typeface="Trebuchet MS"/>
                <a:cs typeface="Trebuchet MS"/>
              </a:rPr>
              <a:t>Karel, </a:t>
            </a:r>
            <a:r>
              <a:rPr sz="1500" i="1" spc="-114" dirty="0">
                <a:latin typeface="Trebuchet MS"/>
                <a:cs typeface="Trebuchet MS"/>
              </a:rPr>
              <a:t>Ch.</a:t>
            </a:r>
            <a:r>
              <a:rPr sz="1500" i="1" spc="-145" dirty="0">
                <a:latin typeface="Trebuchet MS"/>
                <a:cs typeface="Trebuchet MS"/>
              </a:rPr>
              <a:t> </a:t>
            </a:r>
            <a:r>
              <a:rPr sz="1500" i="1" spc="-50" dirty="0">
                <a:latin typeface="Trebuchet MS"/>
                <a:cs typeface="Trebuchet MS"/>
              </a:rPr>
              <a:t>1-2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862" y="221995"/>
            <a:ext cx="80422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Is 106A the right fit for</a:t>
            </a:r>
            <a:r>
              <a:rPr spc="-40" dirty="0"/>
              <a:t> </a:t>
            </a:r>
            <a:r>
              <a:rPr spc="-5" dirty="0"/>
              <a:t>you?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8244840" cy="41217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145" dirty="0">
                <a:latin typeface="Trebuchet MS"/>
                <a:cs typeface="Trebuchet MS"/>
              </a:rPr>
              <a:t>General </a:t>
            </a:r>
            <a:r>
              <a:rPr sz="2400" b="1" spc="-130" dirty="0">
                <a:latin typeface="Trebuchet MS"/>
                <a:cs typeface="Trebuchet MS"/>
              </a:rPr>
              <a:t>topics </a:t>
            </a:r>
            <a:r>
              <a:rPr sz="2400" b="1" spc="-145" dirty="0">
                <a:latin typeface="Trebuchet MS"/>
                <a:cs typeface="Trebuchet MS"/>
              </a:rPr>
              <a:t>we </a:t>
            </a:r>
            <a:r>
              <a:rPr sz="2400" b="1" spc="-120" dirty="0">
                <a:latin typeface="Trebuchet MS"/>
                <a:cs typeface="Trebuchet MS"/>
              </a:rPr>
              <a:t>will</a:t>
            </a:r>
            <a:r>
              <a:rPr sz="2400" b="1" spc="-325" dirty="0">
                <a:latin typeface="Trebuchet MS"/>
                <a:cs typeface="Trebuchet MS"/>
              </a:rPr>
              <a:t> </a:t>
            </a:r>
            <a:r>
              <a:rPr sz="2400" b="1" spc="-175" dirty="0">
                <a:latin typeface="Trebuchet MS"/>
                <a:cs typeface="Trebuchet MS"/>
              </a:rPr>
              <a:t>cover:</a:t>
            </a:r>
            <a:endParaRPr sz="24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105" dirty="0">
                <a:latin typeface="Trebuchet MS"/>
                <a:cs typeface="Trebuchet MS"/>
              </a:rPr>
              <a:t>variables</a:t>
            </a:r>
            <a:endParaRPr sz="22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05" dirty="0">
                <a:latin typeface="Trebuchet MS"/>
                <a:cs typeface="Trebuchet MS"/>
              </a:rPr>
              <a:t>control </a:t>
            </a:r>
            <a:r>
              <a:rPr sz="2200" spc="-100" dirty="0">
                <a:latin typeface="Trebuchet MS"/>
                <a:cs typeface="Trebuchet MS"/>
              </a:rPr>
              <a:t>flow </a:t>
            </a:r>
            <a:r>
              <a:rPr sz="2200" spc="-80" dirty="0">
                <a:latin typeface="Trebuchet MS"/>
                <a:cs typeface="Trebuchet MS"/>
              </a:rPr>
              <a:t>(loops and</a:t>
            </a:r>
            <a:r>
              <a:rPr sz="2200" spc="-39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conditionals)</a:t>
            </a:r>
            <a:endParaRPr sz="22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90" dirty="0">
                <a:latin typeface="Trebuchet MS"/>
                <a:cs typeface="Trebuchet MS"/>
              </a:rPr>
              <a:t>functions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or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methods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(including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parameters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return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statements)</a:t>
            </a:r>
            <a:endParaRPr sz="22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90" dirty="0">
                <a:latin typeface="Trebuchet MS"/>
                <a:cs typeface="Trebuchet MS"/>
              </a:rPr>
              <a:t>classes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26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objects</a:t>
            </a:r>
            <a:endParaRPr sz="22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105" dirty="0">
                <a:latin typeface="Trebuchet MS"/>
                <a:cs typeface="Trebuchet MS"/>
              </a:rPr>
              <a:t>arrays</a:t>
            </a:r>
            <a:endParaRPr sz="22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85" dirty="0">
                <a:latin typeface="Trebuchet MS"/>
                <a:cs typeface="Trebuchet MS"/>
              </a:rPr>
              <a:t>console </a:t>
            </a:r>
            <a:r>
              <a:rPr sz="2200" spc="-80" dirty="0">
                <a:latin typeface="Trebuchet MS"/>
                <a:cs typeface="Trebuchet MS"/>
              </a:rPr>
              <a:t>and </a:t>
            </a:r>
            <a:r>
              <a:rPr sz="2200" spc="-135" dirty="0">
                <a:latin typeface="Trebuchet MS"/>
                <a:cs typeface="Trebuchet MS"/>
              </a:rPr>
              <a:t>file</a:t>
            </a:r>
            <a:r>
              <a:rPr sz="2200" spc="-34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I/O</a:t>
            </a:r>
            <a:endParaRPr sz="22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65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If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those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things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familiar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you,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consider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CS106B!</a:t>
            </a:r>
            <a:endParaRPr sz="2400" dirty="0">
              <a:latin typeface="Trebuchet MS"/>
              <a:cs typeface="Trebuchet MS"/>
            </a:endParaRPr>
          </a:p>
          <a:p>
            <a:pPr marL="243204" marR="86995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If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know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lots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still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take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class,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great!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65" dirty="0">
                <a:latin typeface="Trebuchet MS"/>
                <a:cs typeface="Trebuchet MS"/>
              </a:rPr>
              <a:t>Just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mindful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everyone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else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362" y="221995"/>
            <a:ext cx="79127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Time-out: Think, Pair,</a:t>
            </a:r>
            <a:r>
              <a:rPr spc="-45" dirty="0"/>
              <a:t> </a:t>
            </a:r>
            <a:r>
              <a:rPr spc="-5" dirty="0"/>
              <a:t>Share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8115934" cy="12700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80" dirty="0">
                <a:latin typeface="Trebuchet MS"/>
                <a:cs typeface="Trebuchet MS"/>
              </a:rPr>
              <a:t>What </a:t>
            </a:r>
            <a:r>
              <a:rPr sz="2400" b="1" spc="-105" dirty="0">
                <a:latin typeface="Trebuchet MS"/>
                <a:cs typeface="Trebuchet MS"/>
              </a:rPr>
              <a:t>is </a:t>
            </a:r>
            <a:r>
              <a:rPr sz="2400" b="1" spc="-130" dirty="0">
                <a:latin typeface="Trebuchet MS"/>
                <a:cs typeface="Trebuchet MS"/>
              </a:rPr>
              <a:t>one </a:t>
            </a:r>
            <a:r>
              <a:rPr sz="2400" b="1" spc="-105" dirty="0">
                <a:latin typeface="Trebuchet MS"/>
                <a:cs typeface="Trebuchet MS"/>
              </a:rPr>
              <a:t>of </a:t>
            </a:r>
            <a:r>
              <a:rPr sz="2400" b="1" spc="-140" dirty="0">
                <a:latin typeface="Trebuchet MS"/>
                <a:cs typeface="Trebuchet MS"/>
              </a:rPr>
              <a:t>your </a:t>
            </a:r>
            <a:r>
              <a:rPr sz="2400" b="1" spc="-175" dirty="0">
                <a:latin typeface="Trebuchet MS"/>
                <a:cs typeface="Trebuchet MS"/>
              </a:rPr>
              <a:t>core</a:t>
            </a:r>
            <a:r>
              <a:rPr sz="2400" b="1" spc="-550" dirty="0">
                <a:latin typeface="Trebuchet MS"/>
                <a:cs typeface="Trebuchet MS"/>
              </a:rPr>
              <a:t> </a:t>
            </a:r>
            <a:r>
              <a:rPr sz="2400" b="1" spc="-100" dirty="0">
                <a:latin typeface="Trebuchet MS"/>
                <a:cs typeface="Trebuchet MS"/>
              </a:rPr>
              <a:t>values?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110" dirty="0">
                <a:latin typeface="Trebuchet MS"/>
                <a:cs typeface="Trebuchet MS"/>
              </a:rPr>
              <a:t>Optionally: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How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might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use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computing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pursuit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that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value?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05" dirty="0">
                <a:latin typeface="Trebuchet MS"/>
                <a:cs typeface="Trebuchet MS"/>
              </a:rPr>
              <a:t>If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40" dirty="0">
                <a:latin typeface="Trebuchet MS"/>
                <a:cs typeface="Trebuchet MS"/>
              </a:rPr>
              <a:t>feel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comfortable: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Share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with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neighbor!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300" y="221995"/>
            <a:ext cx="4187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02715" algn="l"/>
              </a:tabLst>
            </a:pPr>
            <a:r>
              <a:rPr spc="-5" dirty="0"/>
              <a:t>Plan	For</a:t>
            </a:r>
            <a:r>
              <a:rPr spc="-70" dirty="0"/>
              <a:t> </a:t>
            </a:r>
            <a:r>
              <a:rPr spc="-5" dirty="0"/>
              <a:t>Today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188212"/>
            <a:ext cx="4227195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60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40" dirty="0">
                <a:solidFill>
                  <a:srgbClr val="BFBFBF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30" dirty="0">
                <a:latin typeface="Trebuchet MS"/>
                <a:cs typeface="Trebuchet MS"/>
              </a:rPr>
              <a:t>Course</a:t>
            </a:r>
            <a:r>
              <a:rPr sz="3600" spc="-290" dirty="0">
                <a:latin typeface="Trebuchet MS"/>
                <a:cs typeface="Trebuchet MS"/>
              </a:rPr>
              <a:t> </a:t>
            </a:r>
            <a:r>
              <a:rPr sz="3600" spc="-175" dirty="0">
                <a:latin typeface="Trebuchet MS"/>
                <a:cs typeface="Trebuchet MS"/>
              </a:rPr>
              <a:t>Policies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25" dirty="0">
                <a:solidFill>
                  <a:srgbClr val="BFBFBF"/>
                </a:solidFill>
                <a:latin typeface="Trebuchet MS"/>
                <a:cs typeface="Trebuchet MS"/>
              </a:rPr>
              <a:t>Meet </a:t>
            </a:r>
            <a:r>
              <a:rPr sz="3600" spc="-210" dirty="0">
                <a:solidFill>
                  <a:srgbClr val="BFBFBF"/>
                </a:solidFill>
                <a:latin typeface="Trebuchet MS"/>
                <a:cs typeface="Trebuchet MS"/>
              </a:rPr>
              <a:t>Karel </a:t>
            </a:r>
            <a:r>
              <a:rPr sz="3600" spc="-165" dirty="0">
                <a:solidFill>
                  <a:srgbClr val="BFBFBF"/>
                </a:solidFill>
                <a:latin typeface="Trebuchet MS"/>
                <a:cs typeface="Trebuchet MS"/>
              </a:rPr>
              <a:t>the</a:t>
            </a:r>
            <a:r>
              <a:rPr sz="3600" spc="-640" dirty="0">
                <a:solidFill>
                  <a:srgbClr val="BFBFBF"/>
                </a:solidFill>
                <a:latin typeface="Trebuchet MS"/>
                <a:cs typeface="Trebuchet MS"/>
              </a:rPr>
              <a:t> </a:t>
            </a:r>
            <a:r>
              <a:rPr sz="3600" spc="-130" dirty="0">
                <a:solidFill>
                  <a:srgbClr val="BFBFBF"/>
                </a:solidFill>
                <a:latin typeface="Trebuchet MS"/>
                <a:cs typeface="Trebuchet MS"/>
              </a:rPr>
              <a:t>Robot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0137" y="221995"/>
            <a:ext cx="44030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spc="-5" dirty="0">
                <a:solidFill>
                  <a:srgbClr val="FFFFFF"/>
                </a:solidFill>
                <a:latin typeface="Tahoma"/>
                <a:cs typeface="Tahoma"/>
              </a:rPr>
              <a:t>Course</a:t>
            </a:r>
            <a:r>
              <a:rPr sz="44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293" y="3209035"/>
            <a:ext cx="807465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0" dirty="0">
                <a:solidFill>
                  <a:srgbClr val="009999"/>
                </a:solidFill>
                <a:latin typeface="Arial"/>
                <a:cs typeface="Arial"/>
              </a:rPr>
              <a:t>cs106a.stanford.edu</a:t>
            </a:r>
            <a:endParaRPr sz="7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882" y="4238244"/>
            <a:ext cx="8049895" cy="0"/>
          </a:xfrm>
          <a:custGeom>
            <a:avLst/>
            <a:gdLst/>
            <a:ahLst/>
            <a:cxnLst/>
            <a:rect l="l" t="t" r="r" b="b"/>
            <a:pathLst>
              <a:path w="8049895">
                <a:moveTo>
                  <a:pt x="0" y="0"/>
                </a:moveTo>
                <a:lnTo>
                  <a:pt x="8049761" y="0"/>
                </a:lnTo>
              </a:path>
            </a:pathLst>
          </a:custGeom>
          <a:ln w="64008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0637" y="221995"/>
            <a:ext cx="14820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U</a:t>
            </a:r>
            <a:r>
              <a:rPr spc="-10" dirty="0"/>
              <a:t>nit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819400" y="2371420"/>
            <a:ext cx="1701800" cy="2229485"/>
          </a:xfrm>
          <a:custGeom>
            <a:avLst/>
            <a:gdLst/>
            <a:ahLst/>
            <a:cxnLst/>
            <a:rect l="l" t="t" r="r" b="b"/>
            <a:pathLst>
              <a:path w="1701800" h="2229485">
                <a:moveTo>
                  <a:pt x="39255" y="2019642"/>
                </a:moveTo>
                <a:lnTo>
                  <a:pt x="0" y="2228989"/>
                </a:lnTo>
                <a:lnTo>
                  <a:pt x="191020" y="2134781"/>
                </a:lnTo>
                <a:lnTo>
                  <a:pt x="173778" y="2121700"/>
                </a:lnTo>
                <a:lnTo>
                  <a:pt x="121246" y="2121700"/>
                </a:lnTo>
                <a:lnTo>
                  <a:pt x="70650" y="2083320"/>
                </a:lnTo>
                <a:lnTo>
                  <a:pt x="89842" y="2058021"/>
                </a:lnTo>
                <a:lnTo>
                  <a:pt x="39255" y="2019642"/>
                </a:lnTo>
                <a:close/>
              </a:path>
              <a:path w="1701800" h="2229485">
                <a:moveTo>
                  <a:pt x="89842" y="2058021"/>
                </a:moveTo>
                <a:lnTo>
                  <a:pt x="70650" y="2083320"/>
                </a:lnTo>
                <a:lnTo>
                  <a:pt x="121246" y="2121700"/>
                </a:lnTo>
                <a:lnTo>
                  <a:pt x="140436" y="2096404"/>
                </a:lnTo>
                <a:lnTo>
                  <a:pt x="89842" y="2058021"/>
                </a:lnTo>
                <a:close/>
              </a:path>
              <a:path w="1701800" h="2229485">
                <a:moveTo>
                  <a:pt x="140436" y="2096404"/>
                </a:moveTo>
                <a:lnTo>
                  <a:pt x="121246" y="2121700"/>
                </a:lnTo>
                <a:lnTo>
                  <a:pt x="173778" y="2121700"/>
                </a:lnTo>
                <a:lnTo>
                  <a:pt x="140436" y="2096404"/>
                </a:lnTo>
                <a:close/>
              </a:path>
              <a:path w="1701800" h="2229485">
                <a:moveTo>
                  <a:pt x="1651101" y="0"/>
                </a:moveTo>
                <a:lnTo>
                  <a:pt x="89842" y="2058021"/>
                </a:lnTo>
                <a:lnTo>
                  <a:pt x="140436" y="2096404"/>
                </a:lnTo>
                <a:lnTo>
                  <a:pt x="1701698" y="38379"/>
                </a:lnTo>
                <a:lnTo>
                  <a:pt x="1651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9942" y="2366606"/>
            <a:ext cx="1550035" cy="2157730"/>
          </a:xfrm>
          <a:custGeom>
            <a:avLst/>
            <a:gdLst/>
            <a:ahLst/>
            <a:cxnLst/>
            <a:rect l="l" t="t" r="r" b="b"/>
            <a:pathLst>
              <a:path w="1550035" h="2157729">
                <a:moveTo>
                  <a:pt x="1413468" y="2020866"/>
                </a:moveTo>
                <a:lnTo>
                  <a:pt x="1361744" y="2057717"/>
                </a:lnTo>
                <a:lnTo>
                  <a:pt x="1549857" y="2157603"/>
                </a:lnTo>
                <a:lnTo>
                  <a:pt x="1532490" y="2046719"/>
                </a:lnTo>
                <a:lnTo>
                  <a:pt x="1431886" y="2046719"/>
                </a:lnTo>
                <a:lnTo>
                  <a:pt x="1413468" y="2020866"/>
                </a:lnTo>
                <a:close/>
              </a:path>
              <a:path w="1550035" h="2157729">
                <a:moveTo>
                  <a:pt x="1465182" y="1984023"/>
                </a:moveTo>
                <a:lnTo>
                  <a:pt x="1413468" y="2020866"/>
                </a:lnTo>
                <a:lnTo>
                  <a:pt x="1431886" y="2046719"/>
                </a:lnTo>
                <a:lnTo>
                  <a:pt x="1483601" y="2009876"/>
                </a:lnTo>
                <a:lnTo>
                  <a:pt x="1465182" y="1984023"/>
                </a:lnTo>
                <a:close/>
              </a:path>
              <a:path w="1550035" h="2157729">
                <a:moveTo>
                  <a:pt x="1516900" y="1947176"/>
                </a:moveTo>
                <a:lnTo>
                  <a:pt x="1465182" y="1984023"/>
                </a:lnTo>
                <a:lnTo>
                  <a:pt x="1483601" y="2009876"/>
                </a:lnTo>
                <a:lnTo>
                  <a:pt x="1431886" y="2046719"/>
                </a:lnTo>
                <a:lnTo>
                  <a:pt x="1532490" y="2046719"/>
                </a:lnTo>
                <a:lnTo>
                  <a:pt x="1516900" y="1947176"/>
                </a:lnTo>
                <a:close/>
              </a:path>
              <a:path w="1550035" h="2157729">
                <a:moveTo>
                  <a:pt x="51714" y="0"/>
                </a:moveTo>
                <a:lnTo>
                  <a:pt x="0" y="36842"/>
                </a:lnTo>
                <a:lnTo>
                  <a:pt x="1413468" y="2020866"/>
                </a:lnTo>
                <a:lnTo>
                  <a:pt x="1465182" y="1984023"/>
                </a:lnTo>
                <a:lnTo>
                  <a:pt x="51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2064" y="1578355"/>
            <a:ext cx="583501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spc="-5" dirty="0">
                <a:latin typeface="Arial"/>
                <a:cs typeface="Arial"/>
              </a:rPr>
              <a:t>Stanford grad</a:t>
            </a:r>
            <a:r>
              <a:rPr sz="4500" spc="-95" dirty="0">
                <a:latin typeface="Arial"/>
                <a:cs typeface="Arial"/>
              </a:rPr>
              <a:t> </a:t>
            </a:r>
            <a:r>
              <a:rPr sz="4500" spc="-5" dirty="0">
                <a:latin typeface="Arial"/>
                <a:cs typeface="Arial"/>
              </a:rPr>
              <a:t>student?</a:t>
            </a:r>
            <a:endParaRPr sz="4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2930840" y="3091982"/>
            <a:ext cx="742336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sz="3600" dirty="0">
                <a:latin typeface="Arial"/>
                <a:cs typeface="Arial"/>
              </a:rPr>
              <a:t>No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3180000">
            <a:off x="5178968" y="3163111"/>
            <a:ext cx="8761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0"/>
              </a:lnSpc>
            </a:pPr>
            <a:r>
              <a:rPr sz="3600" spc="-335" dirty="0">
                <a:latin typeface="Arial"/>
                <a:cs typeface="Arial"/>
              </a:rPr>
              <a:t>Y</a:t>
            </a:r>
            <a:r>
              <a:rPr sz="3600" spc="-15" dirty="0">
                <a:latin typeface="Arial"/>
                <a:cs typeface="Arial"/>
              </a:rPr>
              <a:t>e</a:t>
            </a:r>
            <a:r>
              <a:rPr sz="3600" dirty="0">
                <a:latin typeface="Arial"/>
                <a:cs typeface="Arial"/>
              </a:rPr>
              <a:t>s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8590" y="4858600"/>
            <a:ext cx="514350" cy="499745"/>
          </a:xfrm>
          <a:custGeom>
            <a:avLst/>
            <a:gdLst/>
            <a:ahLst/>
            <a:cxnLst/>
            <a:rect l="l" t="t" r="r" b="b"/>
            <a:pathLst>
              <a:path w="514350" h="499745">
                <a:moveTo>
                  <a:pt x="510260" y="396811"/>
                </a:moveTo>
                <a:lnTo>
                  <a:pt x="416153" y="396811"/>
                </a:lnTo>
                <a:lnTo>
                  <a:pt x="416153" y="490918"/>
                </a:lnTo>
                <a:lnTo>
                  <a:pt x="510260" y="490918"/>
                </a:lnTo>
                <a:lnTo>
                  <a:pt x="510260" y="396811"/>
                </a:lnTo>
                <a:close/>
              </a:path>
              <a:path w="514350" h="499745">
                <a:moveTo>
                  <a:pt x="93764" y="354964"/>
                </a:moveTo>
                <a:lnTo>
                  <a:pt x="0" y="364667"/>
                </a:lnTo>
                <a:lnTo>
                  <a:pt x="6338" y="393904"/>
                </a:lnTo>
                <a:lnTo>
                  <a:pt x="16991" y="420004"/>
                </a:lnTo>
                <a:lnTo>
                  <a:pt x="51231" y="462788"/>
                </a:lnTo>
                <a:lnTo>
                  <a:pt x="100372" y="490162"/>
                </a:lnTo>
                <a:lnTo>
                  <a:pt x="162077" y="499287"/>
                </a:lnTo>
                <a:lnTo>
                  <a:pt x="202277" y="495227"/>
                </a:lnTo>
                <a:lnTo>
                  <a:pt x="237834" y="483046"/>
                </a:lnTo>
                <a:lnTo>
                  <a:pt x="268746" y="462742"/>
                </a:lnTo>
                <a:lnTo>
                  <a:pt x="295008" y="434314"/>
                </a:lnTo>
                <a:lnTo>
                  <a:pt x="301500" y="423938"/>
                </a:lnTo>
                <a:lnTo>
                  <a:pt x="163080" y="423938"/>
                </a:lnTo>
                <a:lnTo>
                  <a:pt x="150562" y="422776"/>
                </a:lnTo>
                <a:lnTo>
                  <a:pt x="108644" y="395236"/>
                </a:lnTo>
                <a:lnTo>
                  <a:pt x="96746" y="369985"/>
                </a:lnTo>
                <a:lnTo>
                  <a:pt x="93764" y="354964"/>
                </a:lnTo>
                <a:close/>
              </a:path>
              <a:path w="514350" h="499745">
                <a:moveTo>
                  <a:pt x="308129" y="237426"/>
                </a:moveTo>
                <a:lnTo>
                  <a:pt x="160400" y="237426"/>
                </a:lnTo>
                <a:lnTo>
                  <a:pt x="175876" y="238838"/>
                </a:lnTo>
                <a:lnTo>
                  <a:pt x="189825" y="243074"/>
                </a:lnTo>
                <a:lnTo>
                  <a:pt x="222004" y="272738"/>
                </a:lnTo>
                <a:lnTo>
                  <a:pt x="233400" y="327837"/>
                </a:lnTo>
                <a:lnTo>
                  <a:pt x="232124" y="350428"/>
                </a:lnTo>
                <a:lnTo>
                  <a:pt x="212966" y="399999"/>
                </a:lnTo>
                <a:lnTo>
                  <a:pt x="177249" y="422443"/>
                </a:lnTo>
                <a:lnTo>
                  <a:pt x="163080" y="423938"/>
                </a:lnTo>
                <a:lnTo>
                  <a:pt x="301500" y="423938"/>
                </a:lnTo>
                <a:lnTo>
                  <a:pt x="310393" y="409725"/>
                </a:lnTo>
                <a:lnTo>
                  <a:pt x="321393" y="383462"/>
                </a:lnTo>
                <a:lnTo>
                  <a:pt x="327976" y="355651"/>
                </a:lnTo>
                <a:lnTo>
                  <a:pt x="330174" y="326161"/>
                </a:lnTo>
                <a:lnTo>
                  <a:pt x="327453" y="291526"/>
                </a:lnTo>
                <a:lnTo>
                  <a:pt x="319289" y="260278"/>
                </a:lnTo>
                <a:lnTo>
                  <a:pt x="308129" y="237426"/>
                </a:lnTo>
                <a:close/>
              </a:path>
              <a:path w="514350" h="499745">
                <a:moveTo>
                  <a:pt x="308406" y="6705"/>
                </a:moveTo>
                <a:lnTo>
                  <a:pt x="59601" y="6705"/>
                </a:lnTo>
                <a:lnTo>
                  <a:pt x="11379" y="262204"/>
                </a:lnTo>
                <a:lnTo>
                  <a:pt x="87731" y="273253"/>
                </a:lnTo>
                <a:lnTo>
                  <a:pt x="104331" y="257577"/>
                </a:lnTo>
                <a:lnTo>
                  <a:pt x="121975" y="246381"/>
                </a:lnTo>
                <a:lnTo>
                  <a:pt x="140665" y="239665"/>
                </a:lnTo>
                <a:lnTo>
                  <a:pt x="160400" y="237426"/>
                </a:lnTo>
                <a:lnTo>
                  <a:pt x="308129" y="237426"/>
                </a:lnTo>
                <a:lnTo>
                  <a:pt x="305684" y="232419"/>
                </a:lnTo>
                <a:lnTo>
                  <a:pt x="286638" y="207949"/>
                </a:lnTo>
                <a:lnTo>
                  <a:pt x="263681" y="188028"/>
                </a:lnTo>
                <a:lnTo>
                  <a:pt x="246100" y="178155"/>
                </a:lnTo>
                <a:lnTo>
                  <a:pt x="116192" y="178155"/>
                </a:lnTo>
                <a:lnTo>
                  <a:pt x="130924" y="94767"/>
                </a:lnTo>
                <a:lnTo>
                  <a:pt x="308406" y="94767"/>
                </a:lnTo>
                <a:lnTo>
                  <a:pt x="308406" y="6705"/>
                </a:lnTo>
                <a:close/>
              </a:path>
              <a:path w="514350" h="499745">
                <a:moveTo>
                  <a:pt x="180492" y="162407"/>
                </a:moveTo>
                <a:lnTo>
                  <a:pt x="164166" y="163393"/>
                </a:lnTo>
                <a:lnTo>
                  <a:pt x="148008" y="166347"/>
                </a:lnTo>
                <a:lnTo>
                  <a:pt x="132018" y="171269"/>
                </a:lnTo>
                <a:lnTo>
                  <a:pt x="116192" y="178155"/>
                </a:lnTo>
                <a:lnTo>
                  <a:pt x="246100" y="178155"/>
                </a:lnTo>
                <a:lnTo>
                  <a:pt x="238337" y="173796"/>
                </a:lnTo>
                <a:lnTo>
                  <a:pt x="210608" y="165255"/>
                </a:lnTo>
                <a:lnTo>
                  <a:pt x="180492" y="162407"/>
                </a:lnTo>
                <a:close/>
              </a:path>
              <a:path w="514350" h="499745">
                <a:moveTo>
                  <a:pt x="513943" y="0"/>
                </a:moveTo>
                <a:lnTo>
                  <a:pt x="412140" y="0"/>
                </a:lnTo>
                <a:lnTo>
                  <a:pt x="412140" y="115201"/>
                </a:lnTo>
                <a:lnTo>
                  <a:pt x="436587" y="364337"/>
                </a:lnTo>
                <a:lnTo>
                  <a:pt x="489826" y="364337"/>
                </a:lnTo>
                <a:lnTo>
                  <a:pt x="513943" y="115201"/>
                </a:lnTo>
                <a:lnTo>
                  <a:pt x="51394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35427" y="4855552"/>
            <a:ext cx="520700" cy="505459"/>
          </a:xfrm>
          <a:custGeom>
            <a:avLst/>
            <a:gdLst/>
            <a:ahLst/>
            <a:cxnLst/>
            <a:rect l="l" t="t" r="r" b="b"/>
            <a:pathLst>
              <a:path w="520700" h="505460">
                <a:moveTo>
                  <a:pt x="515099" y="396811"/>
                </a:moveTo>
                <a:lnTo>
                  <a:pt x="417639" y="396811"/>
                </a:lnTo>
                <a:lnTo>
                  <a:pt x="416267" y="398183"/>
                </a:lnTo>
                <a:lnTo>
                  <a:pt x="416267" y="495642"/>
                </a:lnTo>
                <a:lnTo>
                  <a:pt x="417639" y="497014"/>
                </a:lnTo>
                <a:lnTo>
                  <a:pt x="515099" y="497014"/>
                </a:lnTo>
                <a:lnTo>
                  <a:pt x="516470" y="495642"/>
                </a:lnTo>
                <a:lnTo>
                  <a:pt x="516470" y="490918"/>
                </a:lnTo>
                <a:lnTo>
                  <a:pt x="422376" y="490918"/>
                </a:lnTo>
                <a:lnTo>
                  <a:pt x="422376" y="402907"/>
                </a:lnTo>
                <a:lnTo>
                  <a:pt x="516470" y="402907"/>
                </a:lnTo>
                <a:lnTo>
                  <a:pt x="516470" y="398183"/>
                </a:lnTo>
                <a:lnTo>
                  <a:pt x="515099" y="396811"/>
                </a:lnTo>
                <a:close/>
              </a:path>
              <a:path w="520700" h="505460">
                <a:moveTo>
                  <a:pt x="516470" y="402907"/>
                </a:moveTo>
                <a:lnTo>
                  <a:pt x="510374" y="402907"/>
                </a:lnTo>
                <a:lnTo>
                  <a:pt x="510374" y="490918"/>
                </a:lnTo>
                <a:lnTo>
                  <a:pt x="516470" y="490918"/>
                </a:lnTo>
                <a:lnTo>
                  <a:pt x="516470" y="402907"/>
                </a:lnTo>
                <a:close/>
              </a:path>
              <a:path w="520700" h="505460">
                <a:moveTo>
                  <a:pt x="98171" y="354812"/>
                </a:moveTo>
                <a:lnTo>
                  <a:pt x="1981" y="364769"/>
                </a:lnTo>
                <a:lnTo>
                  <a:pt x="1206" y="365226"/>
                </a:lnTo>
                <a:lnTo>
                  <a:pt x="177" y="366636"/>
                </a:lnTo>
                <a:lnTo>
                  <a:pt x="0" y="367512"/>
                </a:lnTo>
                <a:lnTo>
                  <a:pt x="6527" y="397598"/>
                </a:lnTo>
                <a:lnTo>
                  <a:pt x="32562" y="447675"/>
                </a:lnTo>
                <a:lnTo>
                  <a:pt x="75653" y="484301"/>
                </a:lnTo>
                <a:lnTo>
                  <a:pt x="132435" y="503085"/>
                </a:lnTo>
                <a:lnTo>
                  <a:pt x="165379" y="505371"/>
                </a:lnTo>
                <a:lnTo>
                  <a:pt x="186385" y="504329"/>
                </a:lnTo>
                <a:lnTo>
                  <a:pt x="206248" y="501205"/>
                </a:lnTo>
                <a:lnTo>
                  <a:pt x="213159" y="499287"/>
                </a:lnTo>
                <a:lnTo>
                  <a:pt x="165087" y="499287"/>
                </a:lnTo>
                <a:lnTo>
                  <a:pt x="133273" y="497027"/>
                </a:lnTo>
                <a:lnTo>
                  <a:pt x="78892" y="479132"/>
                </a:lnTo>
                <a:lnTo>
                  <a:pt x="37515" y="444106"/>
                </a:lnTo>
                <a:lnTo>
                  <a:pt x="12420" y="396049"/>
                </a:lnTo>
                <a:lnTo>
                  <a:pt x="6858" y="370395"/>
                </a:lnTo>
                <a:lnTo>
                  <a:pt x="94475" y="361327"/>
                </a:lnTo>
                <a:lnTo>
                  <a:pt x="100689" y="361327"/>
                </a:lnTo>
                <a:lnTo>
                  <a:pt x="99606" y="355866"/>
                </a:lnTo>
                <a:lnTo>
                  <a:pt x="98171" y="354812"/>
                </a:lnTo>
                <a:close/>
              </a:path>
              <a:path w="520700" h="505460">
                <a:moveTo>
                  <a:pt x="227052" y="168503"/>
                </a:moveTo>
                <a:lnTo>
                  <a:pt x="183832" y="168503"/>
                </a:lnTo>
                <a:lnTo>
                  <a:pt x="198869" y="169214"/>
                </a:lnTo>
                <a:lnTo>
                  <a:pt x="213334" y="171323"/>
                </a:lnTo>
                <a:lnTo>
                  <a:pt x="253123" y="185978"/>
                </a:lnTo>
                <a:lnTo>
                  <a:pt x="287693" y="213207"/>
                </a:lnTo>
                <a:lnTo>
                  <a:pt x="313664" y="250444"/>
                </a:lnTo>
                <a:lnTo>
                  <a:pt x="327634" y="295198"/>
                </a:lnTo>
                <a:lnTo>
                  <a:pt x="330280" y="329095"/>
                </a:lnTo>
                <a:lnTo>
                  <a:pt x="330159" y="331050"/>
                </a:lnTo>
                <a:lnTo>
                  <a:pt x="321640" y="385610"/>
                </a:lnTo>
                <a:lnTo>
                  <a:pt x="295592" y="435749"/>
                </a:lnTo>
                <a:lnTo>
                  <a:pt x="255206" y="474522"/>
                </a:lnTo>
                <a:lnTo>
                  <a:pt x="204622" y="495338"/>
                </a:lnTo>
                <a:lnTo>
                  <a:pt x="165087" y="499287"/>
                </a:lnTo>
                <a:lnTo>
                  <a:pt x="213159" y="499287"/>
                </a:lnTo>
                <a:lnTo>
                  <a:pt x="258864" y="479399"/>
                </a:lnTo>
                <a:lnTo>
                  <a:pt x="287972" y="454533"/>
                </a:lnTo>
                <a:lnTo>
                  <a:pt x="316306" y="414108"/>
                </a:lnTo>
                <a:lnTo>
                  <a:pt x="334162" y="359079"/>
                </a:lnTo>
                <a:lnTo>
                  <a:pt x="336384" y="329095"/>
                </a:lnTo>
                <a:lnTo>
                  <a:pt x="335686" y="311099"/>
                </a:lnTo>
                <a:lnTo>
                  <a:pt x="325259" y="262128"/>
                </a:lnTo>
                <a:lnTo>
                  <a:pt x="302310" y="220814"/>
                </a:lnTo>
                <a:lnTo>
                  <a:pt x="268478" y="188506"/>
                </a:lnTo>
                <a:lnTo>
                  <a:pt x="228676" y="168910"/>
                </a:lnTo>
                <a:lnTo>
                  <a:pt x="227052" y="168503"/>
                </a:lnTo>
                <a:close/>
              </a:path>
              <a:path w="520700" h="505460">
                <a:moveTo>
                  <a:pt x="100689" y="361327"/>
                </a:moveTo>
                <a:lnTo>
                  <a:pt x="94475" y="361327"/>
                </a:lnTo>
                <a:lnTo>
                  <a:pt x="96951" y="373837"/>
                </a:lnTo>
                <a:lnTo>
                  <a:pt x="118656" y="410679"/>
                </a:lnTo>
                <a:lnTo>
                  <a:pt x="152857" y="428752"/>
                </a:lnTo>
                <a:lnTo>
                  <a:pt x="166154" y="430047"/>
                </a:lnTo>
                <a:lnTo>
                  <a:pt x="180962" y="428497"/>
                </a:lnTo>
                <a:lnTo>
                  <a:pt x="181178" y="428447"/>
                </a:lnTo>
                <a:lnTo>
                  <a:pt x="194333" y="423925"/>
                </a:lnTo>
                <a:lnTo>
                  <a:pt x="166217" y="423925"/>
                </a:lnTo>
                <a:lnTo>
                  <a:pt x="154305" y="422821"/>
                </a:lnTo>
                <a:lnTo>
                  <a:pt x="114287" y="396494"/>
                </a:lnTo>
                <a:lnTo>
                  <a:pt x="102844" y="372186"/>
                </a:lnTo>
                <a:lnTo>
                  <a:pt x="100689" y="361327"/>
                </a:lnTo>
                <a:close/>
              </a:path>
              <a:path w="520700" h="505460">
                <a:moveTo>
                  <a:pt x="194609" y="243535"/>
                </a:moveTo>
                <a:lnTo>
                  <a:pt x="163588" y="243535"/>
                </a:lnTo>
                <a:lnTo>
                  <a:pt x="178447" y="244894"/>
                </a:lnTo>
                <a:lnTo>
                  <a:pt x="191770" y="248932"/>
                </a:lnTo>
                <a:lnTo>
                  <a:pt x="222465" y="277253"/>
                </a:lnTo>
                <a:lnTo>
                  <a:pt x="233417" y="329095"/>
                </a:lnTo>
                <a:lnTo>
                  <a:pt x="233496" y="331050"/>
                </a:lnTo>
                <a:lnTo>
                  <a:pt x="232295" y="352894"/>
                </a:lnTo>
                <a:lnTo>
                  <a:pt x="213779" y="401091"/>
                </a:lnTo>
                <a:lnTo>
                  <a:pt x="179743" y="422490"/>
                </a:lnTo>
                <a:lnTo>
                  <a:pt x="166217" y="423925"/>
                </a:lnTo>
                <a:lnTo>
                  <a:pt x="194333" y="423925"/>
                </a:lnTo>
                <a:lnTo>
                  <a:pt x="227736" y="391058"/>
                </a:lnTo>
                <a:lnTo>
                  <a:pt x="238277" y="354063"/>
                </a:lnTo>
                <a:lnTo>
                  <a:pt x="239598" y="331050"/>
                </a:lnTo>
                <a:lnTo>
                  <a:pt x="238328" y="309359"/>
                </a:lnTo>
                <a:lnTo>
                  <a:pt x="218668" y="261137"/>
                </a:lnTo>
                <a:lnTo>
                  <a:pt x="207111" y="250647"/>
                </a:lnTo>
                <a:lnTo>
                  <a:pt x="194609" y="243535"/>
                </a:lnTo>
                <a:close/>
              </a:path>
              <a:path w="520700" h="505460">
                <a:moveTo>
                  <a:pt x="313258" y="6705"/>
                </a:moveTo>
                <a:lnTo>
                  <a:pt x="61302" y="6705"/>
                </a:lnTo>
                <a:lnTo>
                  <a:pt x="60045" y="7747"/>
                </a:lnTo>
                <a:lnTo>
                  <a:pt x="11391" y="265506"/>
                </a:lnTo>
                <a:lnTo>
                  <a:pt x="11582" y="266344"/>
                </a:lnTo>
                <a:lnTo>
                  <a:pt x="12547" y="267703"/>
                </a:lnTo>
                <a:lnTo>
                  <a:pt x="13284" y="268147"/>
                </a:lnTo>
                <a:lnTo>
                  <a:pt x="91376" y="279450"/>
                </a:lnTo>
                <a:lnTo>
                  <a:pt x="92316" y="279158"/>
                </a:lnTo>
                <a:lnTo>
                  <a:pt x="98754" y="273075"/>
                </a:lnTo>
                <a:lnTo>
                  <a:pt x="89877" y="273075"/>
                </a:lnTo>
                <a:lnTo>
                  <a:pt x="18135" y="262686"/>
                </a:lnTo>
                <a:lnTo>
                  <a:pt x="65290" y="12801"/>
                </a:lnTo>
                <a:lnTo>
                  <a:pt x="314617" y="12801"/>
                </a:lnTo>
                <a:lnTo>
                  <a:pt x="314617" y="8064"/>
                </a:lnTo>
                <a:lnTo>
                  <a:pt x="313258" y="6705"/>
                </a:lnTo>
                <a:close/>
              </a:path>
              <a:path w="520700" h="505460">
                <a:moveTo>
                  <a:pt x="163423" y="237413"/>
                </a:moveTo>
                <a:lnTo>
                  <a:pt x="123888" y="246634"/>
                </a:lnTo>
                <a:lnTo>
                  <a:pt x="89877" y="273075"/>
                </a:lnTo>
                <a:lnTo>
                  <a:pt x="98754" y="273075"/>
                </a:lnTo>
                <a:lnTo>
                  <a:pt x="109372" y="263042"/>
                </a:lnTo>
                <a:lnTo>
                  <a:pt x="126479" y="252183"/>
                </a:lnTo>
                <a:lnTo>
                  <a:pt x="144526" y="245694"/>
                </a:lnTo>
                <a:lnTo>
                  <a:pt x="163588" y="243535"/>
                </a:lnTo>
                <a:lnTo>
                  <a:pt x="194609" y="243535"/>
                </a:lnTo>
                <a:lnTo>
                  <a:pt x="194297" y="243357"/>
                </a:lnTo>
                <a:lnTo>
                  <a:pt x="194094" y="243268"/>
                </a:lnTo>
                <a:lnTo>
                  <a:pt x="179730" y="238899"/>
                </a:lnTo>
                <a:lnTo>
                  <a:pt x="179527" y="238861"/>
                </a:lnTo>
                <a:lnTo>
                  <a:pt x="163423" y="237413"/>
                </a:lnTo>
                <a:close/>
              </a:path>
              <a:path w="520700" h="505460">
                <a:moveTo>
                  <a:pt x="314617" y="12801"/>
                </a:moveTo>
                <a:lnTo>
                  <a:pt x="308521" y="12801"/>
                </a:lnTo>
                <a:lnTo>
                  <a:pt x="308521" y="94767"/>
                </a:lnTo>
                <a:lnTo>
                  <a:pt x="132613" y="94767"/>
                </a:lnTo>
                <a:lnTo>
                  <a:pt x="131343" y="95834"/>
                </a:lnTo>
                <a:lnTo>
                  <a:pt x="116166" y="181775"/>
                </a:lnTo>
                <a:lnTo>
                  <a:pt x="116586" y="182892"/>
                </a:lnTo>
                <a:lnTo>
                  <a:pt x="118351" y="184289"/>
                </a:lnTo>
                <a:lnTo>
                  <a:pt x="119545" y="184442"/>
                </a:lnTo>
                <a:lnTo>
                  <a:pt x="136398" y="177114"/>
                </a:lnTo>
                <a:lnTo>
                  <a:pt x="139590" y="176136"/>
                </a:lnTo>
                <a:lnTo>
                  <a:pt x="123342" y="176136"/>
                </a:lnTo>
                <a:lnTo>
                  <a:pt x="136652" y="100863"/>
                </a:lnTo>
                <a:lnTo>
                  <a:pt x="313258" y="100863"/>
                </a:lnTo>
                <a:lnTo>
                  <a:pt x="314617" y="99504"/>
                </a:lnTo>
                <a:lnTo>
                  <a:pt x="314617" y="12801"/>
                </a:lnTo>
                <a:close/>
              </a:path>
              <a:path w="520700" h="505460">
                <a:moveTo>
                  <a:pt x="183464" y="162420"/>
                </a:moveTo>
                <a:lnTo>
                  <a:pt x="166776" y="163449"/>
                </a:lnTo>
                <a:lnTo>
                  <a:pt x="150279" y="166484"/>
                </a:lnTo>
                <a:lnTo>
                  <a:pt x="133959" y="171513"/>
                </a:lnTo>
                <a:lnTo>
                  <a:pt x="123342" y="176136"/>
                </a:lnTo>
                <a:lnTo>
                  <a:pt x="139590" y="176136"/>
                </a:lnTo>
                <a:lnTo>
                  <a:pt x="152069" y="172313"/>
                </a:lnTo>
                <a:lnTo>
                  <a:pt x="167881" y="169443"/>
                </a:lnTo>
                <a:lnTo>
                  <a:pt x="183832" y="168503"/>
                </a:lnTo>
                <a:lnTo>
                  <a:pt x="227052" y="168503"/>
                </a:lnTo>
                <a:lnTo>
                  <a:pt x="214210" y="165290"/>
                </a:lnTo>
                <a:lnTo>
                  <a:pt x="199148" y="163131"/>
                </a:lnTo>
                <a:lnTo>
                  <a:pt x="183464" y="162420"/>
                </a:lnTo>
                <a:close/>
              </a:path>
              <a:path w="520700" h="505460">
                <a:moveTo>
                  <a:pt x="518782" y="0"/>
                </a:moveTo>
                <a:lnTo>
                  <a:pt x="413613" y="0"/>
                </a:lnTo>
                <a:lnTo>
                  <a:pt x="412254" y="1371"/>
                </a:lnTo>
                <a:lnTo>
                  <a:pt x="412267" y="118541"/>
                </a:lnTo>
                <a:lnTo>
                  <a:pt x="436867" y="369239"/>
                </a:lnTo>
                <a:lnTo>
                  <a:pt x="438175" y="370433"/>
                </a:lnTo>
                <a:lnTo>
                  <a:pt x="494563" y="370433"/>
                </a:lnTo>
                <a:lnTo>
                  <a:pt x="495871" y="369239"/>
                </a:lnTo>
                <a:lnTo>
                  <a:pt x="496345" y="364337"/>
                </a:lnTo>
                <a:lnTo>
                  <a:pt x="442506" y="364337"/>
                </a:lnTo>
                <a:lnTo>
                  <a:pt x="418396" y="118541"/>
                </a:lnTo>
                <a:lnTo>
                  <a:pt x="418350" y="6095"/>
                </a:lnTo>
                <a:lnTo>
                  <a:pt x="520153" y="6095"/>
                </a:lnTo>
                <a:lnTo>
                  <a:pt x="520153" y="1371"/>
                </a:lnTo>
                <a:lnTo>
                  <a:pt x="518782" y="0"/>
                </a:lnTo>
                <a:close/>
              </a:path>
              <a:path w="520700" h="505460">
                <a:moveTo>
                  <a:pt x="520153" y="6095"/>
                </a:moveTo>
                <a:lnTo>
                  <a:pt x="514057" y="6095"/>
                </a:lnTo>
                <a:lnTo>
                  <a:pt x="514029" y="118541"/>
                </a:lnTo>
                <a:lnTo>
                  <a:pt x="490220" y="364337"/>
                </a:lnTo>
                <a:lnTo>
                  <a:pt x="496345" y="364337"/>
                </a:lnTo>
                <a:lnTo>
                  <a:pt x="520125" y="118541"/>
                </a:lnTo>
                <a:lnTo>
                  <a:pt x="520153" y="609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6809" y="4836820"/>
            <a:ext cx="514350" cy="499745"/>
          </a:xfrm>
          <a:custGeom>
            <a:avLst/>
            <a:gdLst/>
            <a:ahLst/>
            <a:cxnLst/>
            <a:rect l="l" t="t" r="r" b="b"/>
            <a:pathLst>
              <a:path w="514350" h="499745">
                <a:moveTo>
                  <a:pt x="510247" y="396811"/>
                </a:moveTo>
                <a:lnTo>
                  <a:pt x="416153" y="396811"/>
                </a:lnTo>
                <a:lnTo>
                  <a:pt x="416153" y="490905"/>
                </a:lnTo>
                <a:lnTo>
                  <a:pt x="510247" y="490905"/>
                </a:lnTo>
                <a:lnTo>
                  <a:pt x="510247" y="396811"/>
                </a:lnTo>
                <a:close/>
              </a:path>
              <a:path w="514350" h="499745">
                <a:moveTo>
                  <a:pt x="93751" y="354952"/>
                </a:moveTo>
                <a:lnTo>
                  <a:pt x="0" y="364667"/>
                </a:lnTo>
                <a:lnTo>
                  <a:pt x="6338" y="393902"/>
                </a:lnTo>
                <a:lnTo>
                  <a:pt x="16991" y="419998"/>
                </a:lnTo>
                <a:lnTo>
                  <a:pt x="51231" y="462775"/>
                </a:lnTo>
                <a:lnTo>
                  <a:pt x="100371" y="490150"/>
                </a:lnTo>
                <a:lnTo>
                  <a:pt x="162064" y="499275"/>
                </a:lnTo>
                <a:lnTo>
                  <a:pt x="202269" y="495215"/>
                </a:lnTo>
                <a:lnTo>
                  <a:pt x="237828" y="483034"/>
                </a:lnTo>
                <a:lnTo>
                  <a:pt x="268740" y="462734"/>
                </a:lnTo>
                <a:lnTo>
                  <a:pt x="295008" y="434314"/>
                </a:lnTo>
                <a:lnTo>
                  <a:pt x="301499" y="423938"/>
                </a:lnTo>
                <a:lnTo>
                  <a:pt x="163068" y="423938"/>
                </a:lnTo>
                <a:lnTo>
                  <a:pt x="150556" y="422776"/>
                </a:lnTo>
                <a:lnTo>
                  <a:pt x="108631" y="395230"/>
                </a:lnTo>
                <a:lnTo>
                  <a:pt x="96735" y="369984"/>
                </a:lnTo>
                <a:lnTo>
                  <a:pt x="93751" y="354952"/>
                </a:lnTo>
                <a:close/>
              </a:path>
              <a:path w="514350" h="499745">
                <a:moveTo>
                  <a:pt x="308124" y="237413"/>
                </a:moveTo>
                <a:lnTo>
                  <a:pt x="160388" y="237413"/>
                </a:lnTo>
                <a:lnTo>
                  <a:pt x="175871" y="238827"/>
                </a:lnTo>
                <a:lnTo>
                  <a:pt x="189822" y="243068"/>
                </a:lnTo>
                <a:lnTo>
                  <a:pt x="221999" y="272736"/>
                </a:lnTo>
                <a:lnTo>
                  <a:pt x="233400" y="327825"/>
                </a:lnTo>
                <a:lnTo>
                  <a:pt x="232122" y="350423"/>
                </a:lnTo>
                <a:lnTo>
                  <a:pt x="212966" y="399999"/>
                </a:lnTo>
                <a:lnTo>
                  <a:pt x="177238" y="422441"/>
                </a:lnTo>
                <a:lnTo>
                  <a:pt x="163068" y="423938"/>
                </a:lnTo>
                <a:lnTo>
                  <a:pt x="301499" y="423938"/>
                </a:lnTo>
                <a:lnTo>
                  <a:pt x="310393" y="409723"/>
                </a:lnTo>
                <a:lnTo>
                  <a:pt x="321392" y="383459"/>
                </a:lnTo>
                <a:lnTo>
                  <a:pt x="327976" y="355645"/>
                </a:lnTo>
                <a:lnTo>
                  <a:pt x="330174" y="326161"/>
                </a:lnTo>
                <a:lnTo>
                  <a:pt x="327453" y="291520"/>
                </a:lnTo>
                <a:lnTo>
                  <a:pt x="319289" y="260273"/>
                </a:lnTo>
                <a:lnTo>
                  <a:pt x="308124" y="237413"/>
                </a:lnTo>
                <a:close/>
              </a:path>
              <a:path w="514350" h="499745">
                <a:moveTo>
                  <a:pt x="308406" y="6692"/>
                </a:moveTo>
                <a:lnTo>
                  <a:pt x="59601" y="6692"/>
                </a:lnTo>
                <a:lnTo>
                  <a:pt x="11379" y="262204"/>
                </a:lnTo>
                <a:lnTo>
                  <a:pt x="87731" y="273253"/>
                </a:lnTo>
                <a:lnTo>
                  <a:pt x="104325" y="257575"/>
                </a:lnTo>
                <a:lnTo>
                  <a:pt x="121969" y="246375"/>
                </a:lnTo>
                <a:lnTo>
                  <a:pt x="140657" y="239654"/>
                </a:lnTo>
                <a:lnTo>
                  <a:pt x="160388" y="237413"/>
                </a:lnTo>
                <a:lnTo>
                  <a:pt x="308124" y="237413"/>
                </a:lnTo>
                <a:lnTo>
                  <a:pt x="305684" y="232417"/>
                </a:lnTo>
                <a:lnTo>
                  <a:pt x="286638" y="207949"/>
                </a:lnTo>
                <a:lnTo>
                  <a:pt x="263681" y="188023"/>
                </a:lnTo>
                <a:lnTo>
                  <a:pt x="246086" y="178142"/>
                </a:lnTo>
                <a:lnTo>
                  <a:pt x="116192" y="178142"/>
                </a:lnTo>
                <a:lnTo>
                  <a:pt x="130924" y="94767"/>
                </a:lnTo>
                <a:lnTo>
                  <a:pt x="308406" y="94767"/>
                </a:lnTo>
                <a:lnTo>
                  <a:pt x="308406" y="6692"/>
                </a:lnTo>
                <a:close/>
              </a:path>
              <a:path w="514350" h="499745">
                <a:moveTo>
                  <a:pt x="180492" y="162407"/>
                </a:moveTo>
                <a:lnTo>
                  <a:pt x="164164" y="163391"/>
                </a:lnTo>
                <a:lnTo>
                  <a:pt x="148004" y="166341"/>
                </a:lnTo>
                <a:lnTo>
                  <a:pt x="132013" y="171258"/>
                </a:lnTo>
                <a:lnTo>
                  <a:pt x="116192" y="178142"/>
                </a:lnTo>
                <a:lnTo>
                  <a:pt x="246086" y="178142"/>
                </a:lnTo>
                <a:lnTo>
                  <a:pt x="238337" y="173791"/>
                </a:lnTo>
                <a:lnTo>
                  <a:pt x="210608" y="165253"/>
                </a:lnTo>
                <a:lnTo>
                  <a:pt x="180492" y="162407"/>
                </a:lnTo>
                <a:close/>
              </a:path>
              <a:path w="514350" h="499745">
                <a:moveTo>
                  <a:pt x="513930" y="0"/>
                </a:moveTo>
                <a:lnTo>
                  <a:pt x="412140" y="0"/>
                </a:lnTo>
                <a:lnTo>
                  <a:pt x="412140" y="115189"/>
                </a:lnTo>
                <a:lnTo>
                  <a:pt x="436587" y="364324"/>
                </a:lnTo>
                <a:lnTo>
                  <a:pt x="489826" y="364324"/>
                </a:lnTo>
                <a:lnTo>
                  <a:pt x="513930" y="115189"/>
                </a:lnTo>
                <a:lnTo>
                  <a:pt x="5139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2962" y="5233629"/>
            <a:ext cx="94615" cy="94615"/>
          </a:xfrm>
          <a:custGeom>
            <a:avLst/>
            <a:gdLst/>
            <a:ahLst/>
            <a:cxnLst/>
            <a:rect l="l" t="t" r="r" b="b"/>
            <a:pathLst>
              <a:path w="94614" h="94614">
                <a:moveTo>
                  <a:pt x="0" y="0"/>
                </a:moveTo>
                <a:lnTo>
                  <a:pt x="94097" y="0"/>
                </a:lnTo>
                <a:lnTo>
                  <a:pt x="94097" y="94096"/>
                </a:lnTo>
                <a:lnTo>
                  <a:pt x="0" y="94096"/>
                </a:lnTo>
                <a:lnTo>
                  <a:pt x="0" y="0"/>
                </a:lnTo>
                <a:close/>
              </a:path>
            </a:pathLst>
          </a:custGeom>
          <a:ln w="609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6802" y="4843514"/>
            <a:ext cx="330200" cy="492759"/>
          </a:xfrm>
          <a:custGeom>
            <a:avLst/>
            <a:gdLst/>
            <a:ahLst/>
            <a:cxnLst/>
            <a:rect l="l" t="t" r="r" b="b"/>
            <a:pathLst>
              <a:path w="330200" h="492760">
                <a:moveTo>
                  <a:pt x="59605" y="0"/>
                </a:moveTo>
                <a:lnTo>
                  <a:pt x="308410" y="0"/>
                </a:lnTo>
                <a:lnTo>
                  <a:pt x="308410" y="88068"/>
                </a:lnTo>
                <a:lnTo>
                  <a:pt x="130931" y="88068"/>
                </a:lnTo>
                <a:lnTo>
                  <a:pt x="116197" y="171449"/>
                </a:lnTo>
                <a:lnTo>
                  <a:pt x="132019" y="164563"/>
                </a:lnTo>
                <a:lnTo>
                  <a:pt x="148009" y="159644"/>
                </a:lnTo>
                <a:lnTo>
                  <a:pt x="164166" y="156693"/>
                </a:lnTo>
                <a:lnTo>
                  <a:pt x="180491" y="155710"/>
                </a:lnTo>
                <a:lnTo>
                  <a:pt x="210608" y="158556"/>
                </a:lnTo>
                <a:lnTo>
                  <a:pt x="263684" y="181327"/>
                </a:lnTo>
                <a:lnTo>
                  <a:pt x="305689" y="225717"/>
                </a:lnTo>
                <a:lnTo>
                  <a:pt x="327455" y="284821"/>
                </a:lnTo>
                <a:lnTo>
                  <a:pt x="330175" y="319458"/>
                </a:lnTo>
                <a:lnTo>
                  <a:pt x="327978" y="348947"/>
                </a:lnTo>
                <a:lnTo>
                  <a:pt x="310397" y="403027"/>
                </a:lnTo>
                <a:lnTo>
                  <a:pt x="268748" y="456040"/>
                </a:lnTo>
                <a:lnTo>
                  <a:pt x="202278" y="488522"/>
                </a:lnTo>
                <a:lnTo>
                  <a:pt x="162073" y="492582"/>
                </a:lnTo>
                <a:lnTo>
                  <a:pt x="129654" y="490301"/>
                </a:lnTo>
                <a:lnTo>
                  <a:pt x="74234" y="472051"/>
                </a:lnTo>
                <a:lnTo>
                  <a:pt x="31958" y="436263"/>
                </a:lnTo>
                <a:lnTo>
                  <a:pt x="6341" y="387205"/>
                </a:lnTo>
                <a:lnTo>
                  <a:pt x="0" y="357967"/>
                </a:lnTo>
                <a:lnTo>
                  <a:pt x="93761" y="348256"/>
                </a:lnTo>
                <a:lnTo>
                  <a:pt x="96754" y="363336"/>
                </a:lnTo>
                <a:lnTo>
                  <a:pt x="101714" y="376762"/>
                </a:lnTo>
                <a:lnTo>
                  <a:pt x="127792" y="406784"/>
                </a:lnTo>
                <a:lnTo>
                  <a:pt x="163078" y="417238"/>
                </a:lnTo>
                <a:lnTo>
                  <a:pt x="177247" y="415742"/>
                </a:lnTo>
                <a:lnTo>
                  <a:pt x="212973" y="393295"/>
                </a:lnTo>
                <a:lnTo>
                  <a:pt x="232123" y="343725"/>
                </a:lnTo>
                <a:lnTo>
                  <a:pt x="233399" y="321133"/>
                </a:lnTo>
                <a:lnTo>
                  <a:pt x="232133" y="299942"/>
                </a:lnTo>
                <a:lnTo>
                  <a:pt x="213140" y="253323"/>
                </a:lnTo>
                <a:lnTo>
                  <a:pt x="175876" y="232132"/>
                </a:lnTo>
                <a:lnTo>
                  <a:pt x="160399" y="230719"/>
                </a:lnTo>
                <a:lnTo>
                  <a:pt x="140663" y="232959"/>
                </a:lnTo>
                <a:lnTo>
                  <a:pt x="121973" y="239677"/>
                </a:lnTo>
                <a:lnTo>
                  <a:pt x="104330" y="250874"/>
                </a:lnTo>
                <a:lnTo>
                  <a:pt x="87734" y="266550"/>
                </a:lnTo>
                <a:lnTo>
                  <a:pt x="11385" y="255499"/>
                </a:lnTo>
                <a:lnTo>
                  <a:pt x="59605" y="0"/>
                </a:lnTo>
                <a:close/>
              </a:path>
            </a:pathLst>
          </a:custGeom>
          <a:ln w="609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8945" y="4836815"/>
            <a:ext cx="102235" cy="364490"/>
          </a:xfrm>
          <a:custGeom>
            <a:avLst/>
            <a:gdLst/>
            <a:ahLst/>
            <a:cxnLst/>
            <a:rect l="l" t="t" r="r" b="b"/>
            <a:pathLst>
              <a:path w="102235" h="364489">
                <a:moveTo>
                  <a:pt x="0" y="0"/>
                </a:moveTo>
                <a:lnTo>
                  <a:pt x="101797" y="0"/>
                </a:lnTo>
                <a:lnTo>
                  <a:pt x="101797" y="115193"/>
                </a:lnTo>
                <a:lnTo>
                  <a:pt x="77687" y="364332"/>
                </a:lnTo>
                <a:lnTo>
                  <a:pt x="24444" y="364332"/>
                </a:lnTo>
                <a:lnTo>
                  <a:pt x="0" y="115193"/>
                </a:lnTo>
                <a:lnTo>
                  <a:pt x="0" y="0"/>
                </a:lnTo>
                <a:close/>
              </a:path>
            </a:pathLst>
          </a:custGeom>
          <a:ln w="6095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5108" y="4780501"/>
            <a:ext cx="1156115" cy="529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4362" y="221995"/>
            <a:ext cx="29356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T</a:t>
            </a:r>
            <a:r>
              <a:rPr spc="-5" dirty="0"/>
              <a:t>e</a:t>
            </a:r>
            <a:r>
              <a:rPr dirty="0"/>
              <a:t>x</a:t>
            </a:r>
            <a:r>
              <a:rPr spc="-5" dirty="0"/>
              <a:t>t</a:t>
            </a:r>
            <a:r>
              <a:rPr spc="-15" dirty="0"/>
              <a:t>b</a:t>
            </a:r>
            <a:r>
              <a:rPr spc="-5" dirty="0"/>
              <a:t>oo</a:t>
            </a:r>
            <a:r>
              <a:rPr dirty="0"/>
              <a:t>k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8355330" cy="32512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i="1" spc="-150" dirty="0">
                <a:latin typeface="Trebuchet MS"/>
                <a:cs typeface="Trebuchet MS"/>
              </a:rPr>
              <a:t>Karel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14" dirty="0">
                <a:latin typeface="Trebuchet MS"/>
                <a:cs typeface="Trebuchet MS"/>
              </a:rPr>
              <a:t>Robot Learns </a:t>
            </a:r>
            <a:r>
              <a:rPr sz="2400" i="1" spc="-170" dirty="0">
                <a:latin typeface="Trebuchet MS"/>
                <a:cs typeface="Trebuchet MS"/>
              </a:rPr>
              <a:t>Java</a:t>
            </a:r>
            <a:r>
              <a:rPr sz="2400" spc="-170" dirty="0">
                <a:latin typeface="Trebuchet MS"/>
                <a:cs typeface="Trebuchet MS"/>
              </a:rPr>
              <a:t>, </a:t>
            </a:r>
            <a:r>
              <a:rPr sz="2400" spc="-100" dirty="0">
                <a:latin typeface="Trebuchet MS"/>
                <a:cs typeface="Trebuchet MS"/>
              </a:rPr>
              <a:t>coursereader </a:t>
            </a:r>
            <a:r>
              <a:rPr sz="2400" spc="-85" dirty="0">
                <a:latin typeface="Trebuchet MS"/>
                <a:cs typeface="Trebuchet MS"/>
              </a:rPr>
              <a:t>(35</a:t>
            </a:r>
            <a:r>
              <a:rPr sz="2400" spc="-52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pages)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65" dirty="0">
                <a:latin typeface="Trebuchet MS"/>
                <a:cs typeface="Trebuchet MS"/>
              </a:rPr>
              <a:t>used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week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next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week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as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introduce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coding</a:t>
            </a:r>
            <a:endParaRPr sz="2200">
              <a:latin typeface="Trebuchet MS"/>
              <a:cs typeface="Trebuchet MS"/>
            </a:endParaRPr>
          </a:p>
          <a:p>
            <a:pPr marL="584200" marR="2047875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30" dirty="0">
                <a:latin typeface="Trebuchet MS"/>
                <a:cs typeface="Trebuchet MS"/>
              </a:rPr>
              <a:t>refer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coursereader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for</a:t>
            </a:r>
            <a:r>
              <a:rPr sz="2200" spc="-180" dirty="0">
                <a:latin typeface="Trebuchet MS"/>
                <a:cs typeface="Trebuchet MS"/>
              </a:rPr>
              <a:t> Java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features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are  </a:t>
            </a:r>
            <a:r>
              <a:rPr sz="2200" spc="-100" dirty="0">
                <a:latin typeface="Trebuchet MS"/>
                <a:cs typeface="Trebuchet MS"/>
              </a:rPr>
              <a:t>allowed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use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first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assignment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120" dirty="0">
                <a:latin typeface="Trebuchet MS"/>
                <a:cs typeface="Trebuchet MS"/>
              </a:rPr>
              <a:t>free </a:t>
            </a:r>
            <a:r>
              <a:rPr sz="2200" spc="-80" dirty="0">
                <a:latin typeface="Trebuchet MS"/>
                <a:cs typeface="Trebuchet MS"/>
              </a:rPr>
              <a:t>PDF </a:t>
            </a:r>
            <a:r>
              <a:rPr sz="2200" spc="-125" dirty="0">
                <a:latin typeface="Trebuchet MS"/>
                <a:cs typeface="Trebuchet MS"/>
              </a:rPr>
              <a:t>available</a:t>
            </a:r>
            <a:r>
              <a:rPr sz="2200" spc="-30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online</a:t>
            </a:r>
            <a:endParaRPr sz="22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65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i="1" spc="-155" dirty="0">
                <a:latin typeface="Trebuchet MS"/>
                <a:cs typeface="Trebuchet MS"/>
              </a:rPr>
              <a:t>The Art </a:t>
            </a:r>
            <a:r>
              <a:rPr sz="2400" i="1" spc="-60" dirty="0">
                <a:latin typeface="Trebuchet MS"/>
                <a:cs typeface="Trebuchet MS"/>
              </a:rPr>
              <a:t>&amp;</a:t>
            </a:r>
            <a:r>
              <a:rPr sz="2400" i="1" spc="-530" dirty="0">
                <a:latin typeface="Trebuchet MS"/>
                <a:cs typeface="Trebuchet MS"/>
              </a:rPr>
              <a:t> </a:t>
            </a:r>
            <a:r>
              <a:rPr sz="2400" i="1" spc="-125" dirty="0">
                <a:latin typeface="Trebuchet MS"/>
                <a:cs typeface="Trebuchet MS"/>
              </a:rPr>
              <a:t>Science </a:t>
            </a:r>
            <a:r>
              <a:rPr sz="2400" i="1" spc="-145" dirty="0">
                <a:latin typeface="Trebuchet MS"/>
                <a:cs typeface="Trebuchet MS"/>
              </a:rPr>
              <a:t>of </a:t>
            </a:r>
            <a:r>
              <a:rPr sz="2400" i="1" spc="-165" dirty="0">
                <a:latin typeface="Trebuchet MS"/>
                <a:cs typeface="Trebuchet MS"/>
              </a:rPr>
              <a:t>Java</a:t>
            </a:r>
            <a:r>
              <a:rPr sz="2400" spc="-165" dirty="0">
                <a:latin typeface="Trebuchet MS"/>
                <a:cs typeface="Trebuchet MS"/>
              </a:rPr>
              <a:t>, </a:t>
            </a:r>
            <a:r>
              <a:rPr sz="2400" spc="-95" dirty="0">
                <a:latin typeface="Trebuchet MS"/>
                <a:cs typeface="Trebuchet MS"/>
              </a:rPr>
              <a:t>by </a:t>
            </a:r>
            <a:r>
              <a:rPr sz="2400" spc="-130" dirty="0">
                <a:latin typeface="Trebuchet MS"/>
                <a:cs typeface="Trebuchet MS"/>
              </a:rPr>
              <a:t>Eric </a:t>
            </a:r>
            <a:r>
              <a:rPr sz="2400" spc="-95" dirty="0">
                <a:latin typeface="Trebuchet MS"/>
                <a:cs typeface="Trebuchet MS"/>
              </a:rPr>
              <a:t>Roberts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110" dirty="0">
                <a:latin typeface="Trebuchet MS"/>
                <a:cs typeface="Trebuchet MS"/>
              </a:rPr>
              <a:t>written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here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at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Stanford;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tailored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course;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valuable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reference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25" dirty="0">
                <a:latin typeface="Trebuchet MS"/>
                <a:cs typeface="Trebuchet MS"/>
              </a:rPr>
              <a:t>available </a:t>
            </a:r>
            <a:r>
              <a:rPr sz="2200" spc="-35" dirty="0">
                <a:latin typeface="Trebuchet MS"/>
                <a:cs typeface="Trebuchet MS"/>
              </a:rPr>
              <a:t>on </a:t>
            </a:r>
            <a:r>
              <a:rPr sz="2200" spc="-95" dirty="0">
                <a:latin typeface="Trebuchet MS"/>
                <a:cs typeface="Trebuchet MS"/>
              </a:rPr>
              <a:t>reserve </a:t>
            </a:r>
            <a:r>
              <a:rPr sz="2200" spc="-135" dirty="0">
                <a:latin typeface="Trebuchet MS"/>
                <a:cs typeface="Trebuchet MS"/>
              </a:rPr>
              <a:t>at</a:t>
            </a:r>
            <a:r>
              <a:rPr sz="2200" spc="-42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library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6637" y="4343400"/>
            <a:ext cx="1604962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2512" y="1603663"/>
            <a:ext cx="1585625" cy="1977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250" y="221995"/>
            <a:ext cx="2248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</a:t>
            </a:r>
            <a:r>
              <a:rPr dirty="0"/>
              <a:t>ra</a:t>
            </a:r>
            <a:r>
              <a:rPr spc="5" dirty="0"/>
              <a:t>d</a:t>
            </a:r>
            <a:r>
              <a:rPr spc="-10" dirty="0"/>
              <a:t>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390" y="1412334"/>
          <a:ext cx="7517765" cy="273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ts val="3679"/>
                        </a:lnSpc>
                      </a:pPr>
                      <a:r>
                        <a:rPr sz="3200" b="1" spc="21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******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679"/>
                        </a:lnSpc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45%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ts val="3679"/>
                        </a:lnSpc>
                      </a:pPr>
                      <a:r>
                        <a:rPr sz="3200" spc="-125" dirty="0"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10" dirty="0">
                          <a:latin typeface="Trebuchet MS"/>
                          <a:cs typeface="Trebuchet MS"/>
                        </a:rPr>
                        <a:t>assignments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dirty="0">
                          <a:solidFill>
                            <a:srgbClr val="009999"/>
                          </a:solidFill>
                          <a:latin typeface="Trebuchet MS"/>
                          <a:cs typeface="Trebuchet MS"/>
                        </a:rPr>
                        <a:t>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10%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 marR="254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35" dirty="0">
                          <a:latin typeface="Trebuchet MS"/>
                          <a:cs typeface="Trebuchet MS"/>
                        </a:rPr>
                        <a:t>Section </a:t>
                      </a:r>
                      <a:r>
                        <a:rPr sz="3200" spc="-150" dirty="0">
                          <a:latin typeface="Trebuchet MS"/>
                          <a:cs typeface="Trebuchet MS"/>
                        </a:rPr>
                        <a:t>participation</a:t>
                      </a:r>
                      <a:r>
                        <a:rPr sz="32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0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lecture</a:t>
                      </a:r>
                      <a:r>
                        <a:rPr sz="3200" spc="-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feedback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333399"/>
                          </a:solidFill>
                          <a:latin typeface="Trebuchet MS"/>
                          <a:cs typeface="Trebuchet MS"/>
                        </a:rPr>
                        <a:t>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0" dirty="0">
                          <a:latin typeface="Trebuchet MS"/>
                          <a:cs typeface="Trebuchet MS"/>
                        </a:rPr>
                        <a:t>15%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65" dirty="0">
                          <a:latin typeface="Trebuchet MS"/>
                          <a:cs typeface="Trebuchet MS"/>
                        </a:rPr>
                        <a:t>Midterm</a:t>
                      </a:r>
                      <a:r>
                        <a:rPr sz="3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008000"/>
                          </a:solidFill>
                          <a:latin typeface="Trebuchet MS"/>
                          <a:cs typeface="Trebuchet MS"/>
                        </a:rPr>
                        <a:t>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30%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65" dirty="0"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250" y="221995"/>
            <a:ext cx="2248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</a:t>
            </a:r>
            <a:r>
              <a:rPr dirty="0"/>
              <a:t>ra</a:t>
            </a:r>
            <a:r>
              <a:rPr spc="5" dirty="0"/>
              <a:t>d</a:t>
            </a:r>
            <a:r>
              <a:rPr spc="-10" dirty="0"/>
              <a:t>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390" y="1412334"/>
          <a:ext cx="7517765" cy="28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ts val="3679"/>
                        </a:lnSpc>
                      </a:pPr>
                      <a:r>
                        <a:rPr sz="3200" b="1" spc="21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******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679"/>
                        </a:lnSpc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45%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ts val="3679"/>
                        </a:lnSpc>
                      </a:pPr>
                      <a:r>
                        <a:rPr sz="3200" spc="-125" dirty="0"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10" dirty="0">
                          <a:latin typeface="Trebuchet MS"/>
                          <a:cs typeface="Trebuchet MS"/>
                        </a:rPr>
                        <a:t>assignments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10%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3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Section </a:t>
                      </a:r>
                      <a:r>
                        <a:rPr sz="3200" spc="-15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participation</a:t>
                      </a:r>
                      <a:r>
                        <a:rPr sz="3200" spc="-35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0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7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lecture</a:t>
                      </a:r>
                      <a:r>
                        <a:rPr sz="3200" spc="-25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feedback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15%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6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Midterm</a:t>
                      </a:r>
                      <a:r>
                        <a:rPr sz="3200" spc="-23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30%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6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sz="3200" spc="-24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221995"/>
            <a:ext cx="75939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Programming</a:t>
            </a:r>
            <a:r>
              <a:rPr spc="-45" dirty="0"/>
              <a:t> </a:t>
            </a:r>
            <a:r>
              <a:rPr spc="-5" dirty="0"/>
              <a:t>Assignments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310132"/>
            <a:ext cx="7893050" cy="216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5080" indent="-230504">
              <a:lnSpc>
                <a:spcPct val="100000"/>
              </a:lnSpc>
              <a:spcBef>
                <a:spcPts val="100"/>
              </a:spcBef>
              <a:buChar char="•"/>
              <a:tabLst>
                <a:tab pos="243204" algn="l"/>
              </a:tabLst>
            </a:pPr>
            <a:r>
              <a:rPr sz="2400" spc="-45" dirty="0">
                <a:latin typeface="Trebuchet MS"/>
                <a:cs typeface="Trebuchet MS"/>
              </a:rPr>
              <a:t>6 </a:t>
            </a:r>
            <a:r>
              <a:rPr sz="2400" spc="-95" dirty="0">
                <a:latin typeface="Trebuchet MS"/>
                <a:cs typeface="Trebuchet MS"/>
              </a:rPr>
              <a:t>programming </a:t>
            </a:r>
            <a:r>
              <a:rPr sz="2400" spc="-85" dirty="0">
                <a:latin typeface="Trebuchet MS"/>
                <a:cs typeface="Trebuchet MS"/>
              </a:rPr>
              <a:t>assignments (some </a:t>
            </a:r>
            <a:r>
              <a:rPr sz="2400" spc="-120" dirty="0">
                <a:latin typeface="Trebuchet MS"/>
                <a:cs typeface="Trebuchet MS"/>
              </a:rPr>
              <a:t>individual, </a:t>
            </a:r>
            <a:r>
              <a:rPr sz="2400" spc="-65" dirty="0">
                <a:latin typeface="Trebuchet MS"/>
                <a:cs typeface="Trebuchet MS"/>
              </a:rPr>
              <a:t>some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260" dirty="0">
                <a:latin typeface="Trebuchet MS"/>
                <a:cs typeface="Trebuchet MS"/>
              </a:rPr>
              <a:t> </a:t>
            </a:r>
            <a:r>
              <a:rPr sz="2400" b="1" spc="-155" dirty="0">
                <a:latin typeface="Trebuchet MS"/>
                <a:cs typeface="Trebuchet MS"/>
              </a:rPr>
              <a:t>pairs</a:t>
            </a:r>
            <a:r>
              <a:rPr sz="2400" spc="-155" dirty="0">
                <a:latin typeface="Trebuchet MS"/>
                <a:cs typeface="Trebuchet MS"/>
              </a:rPr>
              <a:t>),  </a:t>
            </a:r>
            <a:r>
              <a:rPr sz="2400" spc="-114" dirty="0">
                <a:latin typeface="Trebuchet MS"/>
                <a:cs typeface="Trebuchet MS"/>
              </a:rPr>
              <a:t>completed </a:t>
            </a:r>
            <a:r>
              <a:rPr sz="2400" spc="-70" dirty="0">
                <a:latin typeface="Trebuchet MS"/>
                <a:cs typeface="Trebuchet MS"/>
              </a:rPr>
              <a:t>using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b="1" spc="-155" dirty="0">
                <a:latin typeface="Trebuchet MS"/>
                <a:cs typeface="Trebuchet MS"/>
              </a:rPr>
              <a:t>Eclipse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495"/>
              </a:spcBef>
              <a:buChar char="–"/>
              <a:tabLst>
                <a:tab pos="584200" algn="l"/>
              </a:tabLst>
            </a:pPr>
            <a:r>
              <a:rPr sz="2000" spc="-110" dirty="0">
                <a:latin typeface="Trebuchet MS"/>
                <a:cs typeface="Trebuchet MS"/>
              </a:rPr>
              <a:t>free </a:t>
            </a:r>
            <a:r>
              <a:rPr sz="2000" spc="-105" dirty="0">
                <a:latin typeface="Trebuchet MS"/>
                <a:cs typeface="Trebuchet MS"/>
              </a:rPr>
              <a:t>software, </a:t>
            </a:r>
            <a:r>
              <a:rPr sz="2000" spc="-110" dirty="0">
                <a:latin typeface="Trebuchet MS"/>
                <a:cs typeface="Trebuchet MS"/>
              </a:rPr>
              <a:t>available </a:t>
            </a:r>
            <a:r>
              <a:rPr sz="2000" spc="-35" dirty="0">
                <a:latin typeface="Trebuchet MS"/>
                <a:cs typeface="Trebuchet MS"/>
              </a:rPr>
              <a:t>on </a:t>
            </a:r>
            <a:r>
              <a:rPr sz="2000" spc="-80" dirty="0">
                <a:latin typeface="Trebuchet MS"/>
                <a:cs typeface="Trebuchet MS"/>
              </a:rPr>
              <a:t>course</a:t>
            </a:r>
            <a:r>
              <a:rPr sz="2000" spc="-38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website</a:t>
            </a:r>
            <a:endParaRPr sz="20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480"/>
              </a:spcBef>
              <a:buFont typeface="Trebuchet MS"/>
              <a:buChar char="–"/>
              <a:tabLst>
                <a:tab pos="584200" algn="l"/>
              </a:tabLst>
            </a:pPr>
            <a:r>
              <a:rPr sz="2000" b="1" spc="-120" dirty="0">
                <a:solidFill>
                  <a:srgbClr val="FF0000"/>
                </a:solidFill>
                <a:latin typeface="Trebuchet MS"/>
                <a:cs typeface="Trebuchet MS"/>
              </a:rPr>
              <a:t>homework: </a:t>
            </a:r>
            <a:r>
              <a:rPr sz="2000" spc="-90" dirty="0">
                <a:solidFill>
                  <a:srgbClr val="FF0000"/>
                </a:solidFill>
                <a:latin typeface="Trebuchet MS"/>
                <a:cs typeface="Trebuchet MS"/>
              </a:rPr>
              <a:t>set </a:t>
            </a:r>
            <a:r>
              <a:rPr sz="2000" spc="-60" dirty="0">
                <a:solidFill>
                  <a:srgbClr val="FF0000"/>
                </a:solidFill>
                <a:latin typeface="Trebuchet MS"/>
                <a:cs typeface="Trebuchet MS"/>
              </a:rPr>
              <a:t>up</a:t>
            </a:r>
            <a:r>
              <a:rPr sz="2000" spc="-2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Eclipse!</a:t>
            </a:r>
            <a:endParaRPr sz="2000">
              <a:latin typeface="Trebuchet MS"/>
              <a:cs typeface="Trebuchet MS"/>
            </a:endParaRPr>
          </a:p>
          <a:p>
            <a:pPr marL="584200" marR="3520440" lvl="1" indent="-227329">
              <a:lnSpc>
                <a:spcPct val="100000"/>
              </a:lnSpc>
              <a:spcBef>
                <a:spcPts val="480"/>
              </a:spcBef>
              <a:buChar char="–"/>
              <a:tabLst>
                <a:tab pos="584200" algn="l"/>
              </a:tabLst>
            </a:pPr>
            <a:r>
              <a:rPr sz="2000" spc="-90" dirty="0">
                <a:latin typeface="Trebuchet MS"/>
                <a:cs typeface="Trebuchet MS"/>
              </a:rPr>
              <a:t>come </a:t>
            </a:r>
            <a:r>
              <a:rPr sz="2000" spc="-85" dirty="0">
                <a:latin typeface="Trebuchet MS"/>
                <a:cs typeface="Trebuchet MS"/>
              </a:rPr>
              <a:t>to </a:t>
            </a:r>
            <a:r>
              <a:rPr sz="2000" spc="-105" dirty="0">
                <a:latin typeface="Trebuchet MS"/>
                <a:cs typeface="Trebuchet MS"/>
              </a:rPr>
              <a:t>LaIR </a:t>
            </a:r>
            <a:r>
              <a:rPr sz="2000" spc="-80" dirty="0">
                <a:latin typeface="Trebuchet MS"/>
                <a:cs typeface="Trebuchet MS"/>
              </a:rPr>
              <a:t>this </a:t>
            </a:r>
            <a:r>
              <a:rPr sz="2000" b="1" spc="-145" dirty="0">
                <a:latin typeface="Trebuchet MS"/>
                <a:cs typeface="Trebuchet MS"/>
              </a:rPr>
              <a:t>Tuesday </a:t>
            </a:r>
            <a:r>
              <a:rPr sz="2000" b="1" spc="-65" dirty="0">
                <a:latin typeface="Trebuchet MS"/>
                <a:cs typeface="Trebuchet MS"/>
              </a:rPr>
              <a:t>7-9PM</a:t>
            </a:r>
            <a:r>
              <a:rPr sz="2000" b="1" spc="-39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for  </a:t>
            </a:r>
            <a:r>
              <a:rPr sz="2000" spc="-75" dirty="0">
                <a:latin typeface="Trebuchet MS"/>
                <a:cs typeface="Trebuchet MS"/>
              </a:rPr>
              <a:t>troubleshooting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4907037"/>
            <a:ext cx="7313930" cy="127000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Char char="•"/>
              <a:tabLst>
                <a:tab pos="243204" algn="l"/>
              </a:tabLst>
            </a:pPr>
            <a:r>
              <a:rPr sz="2400" spc="-110" dirty="0">
                <a:latin typeface="Trebuchet MS"/>
                <a:cs typeface="Trebuchet MS"/>
              </a:rPr>
              <a:t>Graded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b="1" spc="-130" dirty="0">
                <a:latin typeface="Trebuchet MS"/>
                <a:cs typeface="Trebuchet MS"/>
              </a:rPr>
              <a:t>functionality </a:t>
            </a:r>
            <a:r>
              <a:rPr sz="2400" spc="-110" dirty="0">
                <a:latin typeface="Trebuchet MS"/>
                <a:cs typeface="Trebuchet MS"/>
              </a:rPr>
              <a:t>(behavior) </a:t>
            </a: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b="1" spc="-135" dirty="0">
                <a:latin typeface="Trebuchet MS"/>
                <a:cs typeface="Trebuchet MS"/>
              </a:rPr>
              <a:t>style </a:t>
            </a:r>
            <a:r>
              <a:rPr sz="2400" spc="-130" dirty="0">
                <a:latin typeface="Trebuchet MS"/>
                <a:cs typeface="Trebuchet MS"/>
              </a:rPr>
              <a:t>(elegance)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125" dirty="0">
                <a:latin typeface="Trebuchet MS"/>
                <a:cs typeface="Trebuchet MS"/>
              </a:rPr>
              <a:t>you’ll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get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lots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feedback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each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from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section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leader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95" dirty="0">
                <a:latin typeface="Trebuchet MS"/>
                <a:cs typeface="Trebuchet MS"/>
              </a:rPr>
              <a:t>grading </a:t>
            </a:r>
            <a:r>
              <a:rPr sz="2200" spc="-120" dirty="0">
                <a:latin typeface="Trebuchet MS"/>
                <a:cs typeface="Trebuchet MS"/>
              </a:rPr>
              <a:t>scale </a:t>
            </a:r>
            <a:r>
              <a:rPr sz="2200" spc="-80" dirty="0">
                <a:latin typeface="Trebuchet MS"/>
                <a:cs typeface="Trebuchet MS"/>
              </a:rPr>
              <a:t>is </a:t>
            </a:r>
            <a:r>
              <a:rPr sz="2200" spc="-100" dirty="0">
                <a:latin typeface="Trebuchet MS"/>
                <a:cs typeface="Trebuchet MS"/>
              </a:rPr>
              <a:t>divided into</a:t>
            </a:r>
            <a:r>
              <a:rPr sz="2200" spc="-44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"buckets”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0159" y="1728216"/>
            <a:ext cx="3901440" cy="3118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95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3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300" y="221995"/>
            <a:ext cx="4187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02715" algn="l"/>
              </a:tabLst>
            </a:pPr>
            <a:r>
              <a:rPr spc="-5" dirty="0"/>
              <a:t>Plan	For</a:t>
            </a:r>
            <a:r>
              <a:rPr spc="-70" dirty="0"/>
              <a:t> </a:t>
            </a:r>
            <a:r>
              <a:rPr spc="-5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88212"/>
            <a:ext cx="4227195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60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40" dirty="0">
                <a:latin typeface="Trebuchet MS"/>
                <a:cs typeface="Trebuchet MS"/>
              </a:rPr>
              <a:t>Introduction</a:t>
            </a:r>
            <a:endParaRPr sz="36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30" dirty="0">
                <a:latin typeface="Trebuchet MS"/>
                <a:cs typeface="Trebuchet MS"/>
              </a:rPr>
              <a:t>Course</a:t>
            </a:r>
            <a:r>
              <a:rPr sz="3600" spc="-290" dirty="0">
                <a:latin typeface="Trebuchet MS"/>
                <a:cs typeface="Trebuchet MS"/>
              </a:rPr>
              <a:t> </a:t>
            </a:r>
            <a:r>
              <a:rPr sz="3600" spc="-175" dirty="0">
                <a:latin typeface="Trebuchet MS"/>
                <a:cs typeface="Trebuchet MS"/>
              </a:rPr>
              <a:t>Policies</a:t>
            </a:r>
            <a:endParaRPr sz="36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25" dirty="0">
                <a:latin typeface="Trebuchet MS"/>
                <a:cs typeface="Trebuchet MS"/>
              </a:rPr>
              <a:t>Meet </a:t>
            </a:r>
            <a:r>
              <a:rPr sz="3600" spc="-210" dirty="0">
                <a:latin typeface="Trebuchet MS"/>
                <a:cs typeface="Trebuchet MS"/>
              </a:rPr>
              <a:t>Karel </a:t>
            </a:r>
            <a:r>
              <a:rPr sz="3600" spc="-165" dirty="0">
                <a:latin typeface="Trebuchet MS"/>
                <a:cs typeface="Trebuchet MS"/>
              </a:rPr>
              <a:t>the</a:t>
            </a:r>
            <a:r>
              <a:rPr sz="3600" spc="-64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Robot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2514600"/>
            <a:ext cx="799195" cy="997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Exceeds expectations;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often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reflects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additional</a:t>
                      </a:r>
                      <a:r>
                        <a:rPr sz="20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work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Exceeds expectations;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often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reflects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additional</a:t>
                      </a:r>
                      <a:r>
                        <a:rPr sz="20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work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Extremely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 </a:t>
                      </a:r>
                      <a:r>
                        <a:rPr sz="2000" spc="-95" dirty="0">
                          <a:latin typeface="Trebuchet MS"/>
                          <a:cs typeface="Trebuchet MS"/>
                        </a:rPr>
                        <a:t>problems, incomplete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2000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understanding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Trebuchet MS"/>
                          <a:cs typeface="Trebuchet MS"/>
                        </a:rPr>
                        <a:t>++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Absolutely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fantastic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submission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very</a:t>
                      </a:r>
                      <a:r>
                        <a:rPr sz="2000" i="1" spc="-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rare)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Exceeds expectations;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often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reflects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additional</a:t>
                      </a:r>
                      <a:r>
                        <a:rPr sz="20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work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Extremely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 </a:t>
                      </a:r>
                      <a:r>
                        <a:rPr sz="2000" spc="-95" dirty="0">
                          <a:latin typeface="Trebuchet MS"/>
                          <a:cs typeface="Trebuchet MS"/>
                        </a:rPr>
                        <a:t>problems, incomplete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2000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understanding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Trebuchet MS"/>
                          <a:cs typeface="Trebuchet MS"/>
                        </a:rPr>
                        <a:t>++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Absolutely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fantastic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submission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very</a:t>
                      </a:r>
                      <a:r>
                        <a:rPr sz="2000" i="1" spc="-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rare)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Exceeds expectations;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often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reflects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additional</a:t>
                      </a:r>
                      <a:r>
                        <a:rPr sz="20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work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Extremely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 </a:t>
                      </a:r>
                      <a:r>
                        <a:rPr sz="2000" spc="-95" dirty="0">
                          <a:latin typeface="Trebuchet MS"/>
                          <a:cs typeface="Trebuchet MS"/>
                        </a:rPr>
                        <a:t>problems, incomplete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2000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understanding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25" dirty="0">
                          <a:latin typeface="Trebuchet MS"/>
                          <a:cs typeface="Trebuchet MS"/>
                        </a:rPr>
                        <a:t>--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35" dirty="0">
                          <a:latin typeface="Trebuchet MS"/>
                          <a:cs typeface="Trebuchet MS"/>
                        </a:rPr>
                        <a:t>Little</a:t>
                      </a:r>
                      <a:r>
                        <a:rPr sz="20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1987" y="221995"/>
            <a:ext cx="5379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The Bucket</a:t>
            </a:r>
            <a:r>
              <a:rPr spc="-70" dirty="0"/>
              <a:t> </a:t>
            </a:r>
            <a:r>
              <a:rPr spc="-5" dirty="0"/>
              <a:t>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4800" y="1524000"/>
          <a:ext cx="854202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4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40" dirty="0">
                          <a:latin typeface="Trebuchet MS"/>
                          <a:cs typeface="Trebuchet MS"/>
                        </a:rPr>
                        <a:t>++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Absolutely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fantastic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submission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(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very</a:t>
                      </a:r>
                      <a:r>
                        <a:rPr sz="2000" i="1" spc="-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i="1" spc="-120" dirty="0">
                          <a:latin typeface="Trebuchet MS"/>
                          <a:cs typeface="Trebuchet MS"/>
                        </a:rPr>
                        <a:t>rare)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Exceeds expectations;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often </a:t>
                      </a:r>
                      <a:r>
                        <a:rPr sz="2000" spc="-110" dirty="0">
                          <a:latin typeface="Trebuchet MS"/>
                          <a:cs typeface="Trebuchet MS"/>
                        </a:rPr>
                        <a:t>reflects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additional</a:t>
                      </a:r>
                      <a:r>
                        <a:rPr sz="20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work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75" dirty="0">
                          <a:latin typeface="Trebuchet MS"/>
                          <a:cs typeface="Trebuchet MS"/>
                        </a:rPr>
                        <a:t>√+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95" dirty="0">
                          <a:latin typeface="Trebuchet MS"/>
                          <a:cs typeface="Trebuchet MS"/>
                        </a:rPr>
                        <a:t>Well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done; satisfies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3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dirty="0">
                          <a:latin typeface="Trebuchet MS"/>
                          <a:cs typeface="Trebuchet MS"/>
                        </a:rPr>
                        <a:t>√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Satisfactory;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meets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requirements, </a:t>
                      </a:r>
                      <a:r>
                        <a:rPr sz="2000" spc="-90" dirty="0">
                          <a:latin typeface="Trebuchet MS"/>
                          <a:cs typeface="Trebuchet MS"/>
                        </a:rPr>
                        <a:t>maybe </a:t>
                      </a:r>
                      <a:r>
                        <a:rPr sz="2000" spc="-10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2000" spc="-120" dirty="0"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2000" spc="-4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issues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b="1" spc="-150" dirty="0">
                          <a:latin typeface="Trebuchet MS"/>
                          <a:cs typeface="Trebuchet MS"/>
                        </a:rPr>
                        <a:t>√-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80" dirty="0">
                          <a:latin typeface="Trebuchet MS"/>
                          <a:cs typeface="Trebuchet MS"/>
                        </a:rPr>
                        <a:t>Problems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enough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30" dirty="0">
                          <a:latin typeface="Trebuchet MS"/>
                          <a:cs typeface="Trebuchet MS"/>
                        </a:rPr>
                        <a:t>fall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65" dirty="0">
                          <a:latin typeface="Trebuchet MS"/>
                          <a:cs typeface="Trebuchet MS"/>
                        </a:rPr>
                        <a:t>short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75" dirty="0">
                          <a:latin typeface="Trebuchet MS"/>
                          <a:cs typeface="Trebuchet MS"/>
                        </a:rPr>
                        <a:t>assignment</a:t>
                      </a:r>
                      <a:r>
                        <a:rPr sz="20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5" dirty="0">
                          <a:latin typeface="Trebuchet MS"/>
                          <a:cs typeface="Trebuchet MS"/>
                        </a:rPr>
                        <a:t>requirements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5" dirty="0">
                          <a:latin typeface="Trebuchet MS"/>
                          <a:cs typeface="Trebuchet MS"/>
                        </a:rPr>
                        <a:t>Extremely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serious </a:t>
                      </a:r>
                      <a:r>
                        <a:rPr sz="2000" spc="-95" dirty="0">
                          <a:latin typeface="Trebuchet MS"/>
                          <a:cs typeface="Trebuchet MS"/>
                        </a:rPr>
                        <a:t>problems, incomplete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 </a:t>
                      </a:r>
                      <a:r>
                        <a:rPr sz="2000" spc="-60" dirty="0">
                          <a:latin typeface="Trebuchet MS"/>
                          <a:cs typeface="Trebuchet MS"/>
                        </a:rPr>
                        <a:t>or</a:t>
                      </a:r>
                      <a:r>
                        <a:rPr sz="2000" spc="-40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80" dirty="0">
                          <a:latin typeface="Trebuchet MS"/>
                          <a:cs typeface="Trebuchet MS"/>
                        </a:rPr>
                        <a:t>understanding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25" dirty="0">
                          <a:latin typeface="Trebuchet MS"/>
                          <a:cs typeface="Trebuchet MS"/>
                        </a:rPr>
                        <a:t>--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35" dirty="0">
                          <a:latin typeface="Trebuchet MS"/>
                          <a:cs typeface="Trebuchet MS"/>
                        </a:rPr>
                        <a:t>Little</a:t>
                      </a:r>
                      <a:r>
                        <a:rPr sz="20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14" dirty="0">
                          <a:latin typeface="Trebuchet MS"/>
                          <a:cs typeface="Trebuchet MS"/>
                        </a:rPr>
                        <a:t>effort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dirty="0">
                          <a:latin typeface="Trebuchet MS"/>
                          <a:cs typeface="Trebuchet MS"/>
                        </a:rPr>
                        <a:t>0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000" spc="-10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20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5" dirty="0">
                          <a:latin typeface="Trebuchet MS"/>
                          <a:cs typeface="Trebuchet MS"/>
                        </a:rPr>
                        <a:t>submission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3199" y="221995"/>
            <a:ext cx="35560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Getting</a:t>
            </a:r>
            <a:r>
              <a:rPr spc="-60" dirty="0"/>
              <a:t> </a:t>
            </a:r>
            <a:r>
              <a:rPr spc="-5" dirty="0"/>
              <a:t>Help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8320405" cy="456057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Char char="•"/>
              <a:tabLst>
                <a:tab pos="243204" algn="l"/>
              </a:tabLst>
            </a:pPr>
            <a:r>
              <a:rPr sz="2400" spc="-105" dirty="0">
                <a:latin typeface="Trebuchet MS"/>
                <a:cs typeface="Trebuchet MS"/>
              </a:rPr>
              <a:t>Visit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00" dirty="0">
                <a:latin typeface="Trebuchet MS"/>
                <a:cs typeface="Trebuchet MS"/>
              </a:rPr>
              <a:t>SLs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b="1" spc="-140" dirty="0">
                <a:latin typeface="Trebuchet MS"/>
                <a:cs typeface="Trebuchet MS"/>
              </a:rPr>
              <a:t>LaIR </a:t>
            </a:r>
            <a:r>
              <a:rPr sz="2400" spc="-105" dirty="0">
                <a:latin typeface="Trebuchet MS"/>
                <a:cs typeface="Trebuchet MS"/>
              </a:rPr>
              <a:t>(1st </a:t>
            </a:r>
            <a:r>
              <a:rPr sz="2400" spc="-95" dirty="0">
                <a:latin typeface="Trebuchet MS"/>
                <a:cs typeface="Trebuchet MS"/>
              </a:rPr>
              <a:t>floor of </a:t>
            </a:r>
            <a:r>
              <a:rPr sz="2400" spc="-125" dirty="0">
                <a:latin typeface="Trebuchet MS"/>
                <a:cs typeface="Trebuchet MS"/>
              </a:rPr>
              <a:t>Tressider</a:t>
            </a:r>
            <a:r>
              <a:rPr sz="2400" spc="-37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Union)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65" dirty="0">
                <a:latin typeface="Trebuchet MS"/>
                <a:cs typeface="Trebuchet MS"/>
              </a:rPr>
              <a:t>open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Sun-Wed,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60" dirty="0">
                <a:latin typeface="Trebuchet MS"/>
                <a:cs typeface="Trebuchet MS"/>
              </a:rPr>
              <a:t>7PM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290" dirty="0">
                <a:latin typeface="Trebuchet MS"/>
                <a:cs typeface="Trebuchet MS"/>
              </a:rPr>
              <a:t>–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11PM,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starting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Wednesday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25" dirty="0">
                <a:latin typeface="Trebuchet MS"/>
                <a:cs typeface="Trebuchet MS"/>
              </a:rPr>
              <a:t>staffed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with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multiple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section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leaders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answer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questions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65" dirty="0">
                <a:latin typeface="Trebuchet MS"/>
                <a:cs typeface="Trebuchet MS"/>
              </a:rPr>
              <a:t>use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CLaIR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(Conceptual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LaIR)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queue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for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course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material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questions</a:t>
            </a:r>
            <a:endParaRPr sz="2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rebuchet MS"/>
              <a:buChar char="–"/>
            </a:pPr>
            <a:endParaRPr sz="3200">
              <a:latin typeface="Times New Roman"/>
              <a:cs typeface="Times New Roman"/>
            </a:endParaRPr>
          </a:p>
          <a:p>
            <a:pPr marL="243204" indent="-230504">
              <a:lnSpc>
                <a:spcPct val="100000"/>
              </a:lnSpc>
              <a:buChar char="•"/>
              <a:tabLst>
                <a:tab pos="243204" algn="l"/>
              </a:tabLst>
            </a:pPr>
            <a:r>
              <a:rPr sz="2400" spc="-90" dirty="0">
                <a:latin typeface="Trebuchet MS"/>
                <a:cs typeface="Trebuchet MS"/>
              </a:rPr>
              <a:t>other </a:t>
            </a:r>
            <a:r>
              <a:rPr sz="2400" spc="-100" dirty="0">
                <a:latin typeface="Trebuchet MS"/>
                <a:cs typeface="Trebuchet MS"/>
              </a:rPr>
              <a:t>help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resources: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5"/>
              </a:spcBef>
              <a:buChar char="–"/>
              <a:tabLst>
                <a:tab pos="584200" algn="l"/>
              </a:tabLst>
            </a:pPr>
            <a:r>
              <a:rPr sz="2200" spc="-100" dirty="0">
                <a:latin typeface="Trebuchet MS"/>
                <a:cs typeface="Trebuchet MS"/>
              </a:rPr>
              <a:t>instructor </a:t>
            </a:r>
            <a:r>
              <a:rPr sz="2200" spc="-125" dirty="0">
                <a:latin typeface="Trebuchet MS"/>
                <a:cs typeface="Trebuchet MS"/>
              </a:rPr>
              <a:t>office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hours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85" dirty="0">
                <a:latin typeface="Trebuchet MS"/>
                <a:cs typeface="Trebuchet MS"/>
              </a:rPr>
              <a:t>head </a:t>
            </a:r>
            <a:r>
              <a:rPr sz="2200" spc="-200" dirty="0">
                <a:latin typeface="Trebuchet MS"/>
                <a:cs typeface="Trebuchet MS"/>
              </a:rPr>
              <a:t>TA </a:t>
            </a:r>
            <a:r>
              <a:rPr sz="2200" spc="-125" dirty="0">
                <a:latin typeface="Trebuchet MS"/>
                <a:cs typeface="Trebuchet MS"/>
              </a:rPr>
              <a:t>office</a:t>
            </a:r>
            <a:r>
              <a:rPr sz="2200" spc="-22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hours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110" dirty="0">
                <a:latin typeface="Trebuchet MS"/>
                <a:cs typeface="Trebuchet MS"/>
              </a:rPr>
              <a:t>email </a:t>
            </a:r>
            <a:r>
              <a:rPr sz="2200" spc="-160" dirty="0">
                <a:latin typeface="Trebuchet MS"/>
                <a:cs typeface="Trebuchet MS"/>
              </a:rPr>
              <a:t>SL, </a:t>
            </a:r>
            <a:r>
              <a:rPr sz="2200" spc="-215" dirty="0">
                <a:latin typeface="Trebuchet MS"/>
                <a:cs typeface="Trebuchet MS"/>
              </a:rPr>
              <a:t>TA,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instructor</a:t>
            </a:r>
            <a:endParaRPr sz="2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Trebuchet MS"/>
              <a:buChar char="–"/>
            </a:pPr>
            <a:endParaRPr sz="3200">
              <a:latin typeface="Times New Roman"/>
              <a:cs typeface="Times New Roman"/>
            </a:endParaRPr>
          </a:p>
          <a:p>
            <a:pPr marL="243204" indent="-230504">
              <a:lnSpc>
                <a:spcPct val="100000"/>
              </a:lnSpc>
              <a:buChar char="•"/>
              <a:tabLst>
                <a:tab pos="243204" algn="l"/>
              </a:tabLst>
            </a:pPr>
            <a:r>
              <a:rPr sz="2400" spc="-125" dirty="0">
                <a:latin typeface="Trebuchet MS"/>
                <a:cs typeface="Trebuchet MS"/>
              </a:rPr>
              <a:t>Eclipse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troubleshooting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session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b="1" spc="-170" dirty="0">
                <a:latin typeface="Trebuchet MS"/>
                <a:cs typeface="Trebuchet MS"/>
              </a:rPr>
              <a:t>Tuesday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b="1" spc="-120" dirty="0">
                <a:latin typeface="Trebuchet MS"/>
                <a:cs typeface="Trebuchet MS"/>
              </a:rPr>
              <a:t>6/26</a:t>
            </a:r>
            <a:r>
              <a:rPr sz="2400" b="1" spc="-195" dirty="0">
                <a:latin typeface="Trebuchet MS"/>
                <a:cs typeface="Trebuchet MS"/>
              </a:rPr>
              <a:t> </a:t>
            </a:r>
            <a:r>
              <a:rPr sz="2400" b="1" spc="-75" dirty="0">
                <a:latin typeface="Trebuchet MS"/>
                <a:cs typeface="Trebuchet MS"/>
              </a:rPr>
              <a:t>7-9PM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b="1" spc="305" dirty="0">
                <a:latin typeface="Trebuchet MS"/>
                <a:cs typeface="Trebuchet MS"/>
              </a:rPr>
              <a:t>@</a:t>
            </a:r>
            <a:r>
              <a:rPr sz="2400" b="1" spc="-180" dirty="0">
                <a:latin typeface="Trebuchet MS"/>
                <a:cs typeface="Trebuchet MS"/>
              </a:rPr>
              <a:t> </a:t>
            </a:r>
            <a:r>
              <a:rPr sz="2400" b="1" spc="-145" dirty="0">
                <a:latin typeface="Trebuchet MS"/>
                <a:cs typeface="Trebuchet MS"/>
              </a:rPr>
              <a:t>LaIR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831" y="221995"/>
            <a:ext cx="72720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2 </a:t>
            </a:r>
            <a:r>
              <a:rPr spc="-5" dirty="0"/>
              <a:t>Minds are </a:t>
            </a:r>
            <a:r>
              <a:rPr spc="-10" dirty="0"/>
              <a:t>Better </a:t>
            </a:r>
            <a:r>
              <a:rPr spc="-5" dirty="0"/>
              <a:t>Than </a:t>
            </a:r>
            <a:r>
              <a:rPr spc="-10"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36980"/>
            <a:ext cx="8368665" cy="26225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5"/>
              </a:spcBef>
              <a:buChar char="•"/>
              <a:tabLst>
                <a:tab pos="243204" algn="l"/>
              </a:tabLst>
            </a:pPr>
            <a:r>
              <a:rPr sz="2400" spc="-75" dirty="0">
                <a:latin typeface="Trebuchet MS"/>
                <a:cs typeface="Trebuchet MS"/>
              </a:rPr>
              <a:t>Some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assignments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may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optionally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done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pairs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75" dirty="0">
                <a:latin typeface="Trebuchet MS"/>
                <a:cs typeface="Trebuchet MS"/>
              </a:rPr>
              <a:t>Both </a:t>
            </a:r>
            <a:r>
              <a:rPr sz="2400" spc="-100" dirty="0">
                <a:latin typeface="Trebuchet MS"/>
                <a:cs typeface="Trebuchet MS"/>
              </a:rPr>
              <a:t>partners </a:t>
            </a:r>
            <a:r>
              <a:rPr sz="2400" spc="-130" dirty="0">
                <a:latin typeface="Trebuchet MS"/>
                <a:cs typeface="Trebuchet MS"/>
              </a:rPr>
              <a:t>receive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90" dirty="0">
                <a:latin typeface="Trebuchet MS"/>
                <a:cs typeface="Trebuchet MS"/>
              </a:rPr>
              <a:t>same</a:t>
            </a:r>
            <a:r>
              <a:rPr sz="2400" spc="-50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grade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chance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brainstorm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ideas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work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another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programmer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40" dirty="0">
                <a:latin typeface="Trebuchet MS"/>
                <a:cs typeface="Trebuchet MS"/>
              </a:rPr>
              <a:t>MUST </a:t>
            </a:r>
            <a:r>
              <a:rPr sz="2400" b="1" spc="-145" dirty="0">
                <a:latin typeface="Trebuchet MS"/>
                <a:cs typeface="Trebuchet MS"/>
              </a:rPr>
              <a:t>be </a:t>
            </a:r>
            <a:r>
              <a:rPr sz="2400" b="1" spc="-135" dirty="0">
                <a:latin typeface="Trebuchet MS"/>
                <a:cs typeface="Trebuchet MS"/>
              </a:rPr>
              <a:t>in </a:t>
            </a:r>
            <a:r>
              <a:rPr sz="2400" b="1" spc="-145" dirty="0">
                <a:latin typeface="Trebuchet MS"/>
                <a:cs typeface="Trebuchet MS"/>
              </a:rPr>
              <a:t>the </a:t>
            </a:r>
            <a:r>
              <a:rPr sz="2400" b="1" spc="-114" dirty="0">
                <a:latin typeface="Trebuchet MS"/>
                <a:cs typeface="Trebuchet MS"/>
              </a:rPr>
              <a:t>same</a:t>
            </a:r>
            <a:r>
              <a:rPr sz="2400" b="1" spc="-475" dirty="0">
                <a:latin typeface="Trebuchet MS"/>
                <a:cs typeface="Trebuchet MS"/>
              </a:rPr>
              <a:t> </a:t>
            </a:r>
            <a:r>
              <a:rPr sz="2400" b="1" spc="-130" dirty="0">
                <a:latin typeface="Trebuchet MS"/>
                <a:cs typeface="Trebuchet MS"/>
              </a:rPr>
              <a:t>section!</a:t>
            </a:r>
            <a:endParaRPr sz="2400">
              <a:latin typeface="Trebuchet MS"/>
              <a:cs typeface="Trebuchet MS"/>
            </a:endParaRPr>
          </a:p>
          <a:p>
            <a:pPr marL="356235">
              <a:lnSpc>
                <a:spcPct val="100000"/>
              </a:lnSpc>
              <a:spcBef>
                <a:spcPts val="540"/>
              </a:spcBef>
            </a:pPr>
            <a:r>
              <a:rPr sz="2200" spc="290" dirty="0">
                <a:latin typeface="Trebuchet MS"/>
                <a:cs typeface="Trebuchet MS"/>
              </a:rPr>
              <a:t>–</a:t>
            </a:r>
            <a:r>
              <a:rPr sz="2200" spc="-350" dirty="0">
                <a:latin typeface="Trebuchet MS"/>
                <a:cs typeface="Trebuchet MS"/>
              </a:rPr>
              <a:t> </a:t>
            </a:r>
            <a:r>
              <a:rPr sz="2200" b="1" spc="-114" dirty="0">
                <a:latin typeface="Trebuchet MS"/>
                <a:cs typeface="Trebuchet MS"/>
              </a:rPr>
              <a:t>put </a:t>
            </a:r>
            <a:r>
              <a:rPr sz="2200" b="1" spc="-135" dirty="0">
                <a:latin typeface="Trebuchet MS"/>
                <a:cs typeface="Trebuchet MS"/>
              </a:rPr>
              <a:t>the </a:t>
            </a:r>
            <a:r>
              <a:rPr sz="2200" b="1" spc="-110" dirty="0">
                <a:latin typeface="Trebuchet MS"/>
                <a:cs typeface="Trebuchet MS"/>
              </a:rPr>
              <a:t>same </a:t>
            </a:r>
            <a:r>
              <a:rPr sz="2200" b="1" spc="-120" dirty="0">
                <a:latin typeface="Trebuchet MS"/>
                <a:cs typeface="Trebuchet MS"/>
              </a:rPr>
              <a:t>section </a:t>
            </a:r>
            <a:r>
              <a:rPr sz="2200" b="1" spc="-150" dirty="0">
                <a:latin typeface="Trebuchet MS"/>
                <a:cs typeface="Trebuchet MS"/>
              </a:rPr>
              <a:t>preferences </a:t>
            </a:r>
            <a:r>
              <a:rPr sz="2200" b="1" spc="-100" dirty="0">
                <a:latin typeface="Trebuchet MS"/>
                <a:cs typeface="Trebuchet MS"/>
              </a:rPr>
              <a:t>to </a:t>
            </a:r>
            <a:r>
              <a:rPr sz="2200" b="1" spc="-145" dirty="0">
                <a:latin typeface="Trebuchet MS"/>
                <a:cs typeface="Trebuchet MS"/>
              </a:rPr>
              <a:t>make </a:t>
            </a:r>
            <a:r>
              <a:rPr sz="2200" b="1" spc="-110" dirty="0">
                <a:latin typeface="Trebuchet MS"/>
                <a:cs typeface="Trebuchet MS"/>
              </a:rPr>
              <a:t>this </a:t>
            </a:r>
            <a:r>
              <a:rPr sz="2200" b="1" spc="-114" dirty="0">
                <a:latin typeface="Trebuchet MS"/>
                <a:cs typeface="Trebuchet MS"/>
              </a:rPr>
              <a:t>happen!</a:t>
            </a:r>
            <a:endParaRPr sz="22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65"/>
              </a:spcBef>
              <a:buChar char="•"/>
              <a:tabLst>
                <a:tab pos="243204" algn="l"/>
              </a:tabLst>
            </a:pPr>
            <a:r>
              <a:rPr sz="2400" spc="15" dirty="0">
                <a:latin typeface="Trebuchet MS"/>
                <a:cs typeface="Trebuchet MS"/>
              </a:rPr>
              <a:t>More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info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handout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#1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course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website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4525" y="221995"/>
            <a:ext cx="27743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Late</a:t>
            </a:r>
            <a:r>
              <a:rPr spc="-75" dirty="0"/>
              <a:t> </a:t>
            </a:r>
            <a:r>
              <a:rPr dirty="0"/>
              <a:t>Days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310132"/>
            <a:ext cx="8663940" cy="287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5080" indent="-230504">
              <a:lnSpc>
                <a:spcPct val="100000"/>
              </a:lnSpc>
              <a:spcBef>
                <a:spcPts val="10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125" dirty="0">
                <a:latin typeface="Trebuchet MS"/>
                <a:cs typeface="Trebuchet MS"/>
              </a:rPr>
              <a:t>Start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b="1" spc="-110" dirty="0">
                <a:latin typeface="Trebuchet MS"/>
                <a:cs typeface="Trebuchet MS"/>
              </a:rPr>
              <a:t>out</a:t>
            </a:r>
            <a:r>
              <a:rPr sz="2400" b="1" spc="-180" dirty="0">
                <a:latin typeface="Trebuchet MS"/>
                <a:cs typeface="Trebuchet MS"/>
              </a:rPr>
              <a:t> </a:t>
            </a:r>
            <a:r>
              <a:rPr sz="2400" b="1" spc="-120" dirty="0">
                <a:latin typeface="Trebuchet MS"/>
                <a:cs typeface="Trebuchet MS"/>
              </a:rPr>
              <a:t>with</a:t>
            </a:r>
            <a:r>
              <a:rPr sz="2400" b="1" spc="-190" dirty="0">
                <a:latin typeface="Trebuchet MS"/>
                <a:cs typeface="Trebuchet MS"/>
              </a:rPr>
              <a:t> 3</a:t>
            </a:r>
            <a:r>
              <a:rPr sz="2400" b="1" spc="-195" dirty="0">
                <a:latin typeface="Trebuchet MS"/>
                <a:cs typeface="Trebuchet MS"/>
              </a:rPr>
              <a:t> </a:t>
            </a:r>
            <a:r>
              <a:rPr sz="2400" b="1" spc="-210" dirty="0">
                <a:latin typeface="Trebuchet MS"/>
                <a:cs typeface="Trebuchet MS"/>
              </a:rPr>
              <a:t>“free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b="1" spc="-140" dirty="0">
                <a:latin typeface="Trebuchet MS"/>
                <a:cs typeface="Trebuchet MS"/>
              </a:rPr>
              <a:t>late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b="1" spc="-180" dirty="0">
                <a:latin typeface="Trebuchet MS"/>
                <a:cs typeface="Trebuchet MS"/>
              </a:rPr>
              <a:t>days”</a:t>
            </a:r>
            <a:r>
              <a:rPr sz="2400" spc="-180" dirty="0">
                <a:latin typeface="Trebuchet MS"/>
                <a:cs typeface="Trebuchet MS"/>
              </a:rPr>
              <a:t>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each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late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day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allows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submit  </a:t>
            </a:r>
            <a:r>
              <a:rPr sz="2400" spc="-85" dirty="0">
                <a:latin typeface="Trebuchet MS"/>
                <a:cs typeface="Trebuchet MS"/>
              </a:rPr>
              <a:t>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assignment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24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hours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late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without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penalty.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00" dirty="0">
                <a:latin typeface="Trebuchet MS"/>
                <a:cs typeface="Trebuchet MS"/>
              </a:rPr>
              <a:t>Hard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deadline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48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hours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after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original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due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date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25" dirty="0">
                <a:latin typeface="Trebuchet MS"/>
                <a:cs typeface="Trebuchet MS"/>
              </a:rPr>
              <a:t>1-bucket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deduction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per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day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late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after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late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days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are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exhausted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25" dirty="0">
                <a:latin typeface="Trebuchet MS"/>
                <a:cs typeface="Trebuchet MS"/>
              </a:rPr>
              <a:t>Pair </a:t>
            </a:r>
            <a:r>
              <a:rPr sz="2400" spc="-150" dirty="0">
                <a:latin typeface="Trebuchet MS"/>
                <a:cs typeface="Trebuchet MS"/>
              </a:rPr>
              <a:t>late </a:t>
            </a:r>
            <a:r>
              <a:rPr sz="2400" spc="-100" dirty="0">
                <a:latin typeface="Trebuchet MS"/>
                <a:cs typeface="Trebuchet MS"/>
              </a:rPr>
              <a:t>days </a:t>
            </a:r>
            <a:r>
              <a:rPr sz="2400" spc="-120" dirty="0">
                <a:latin typeface="Trebuchet MS"/>
                <a:cs typeface="Trebuchet MS"/>
              </a:rPr>
              <a:t>are </a:t>
            </a:r>
            <a:r>
              <a:rPr sz="2400" spc="-70" dirty="0">
                <a:latin typeface="Trebuchet MS"/>
                <a:cs typeface="Trebuchet MS"/>
              </a:rPr>
              <a:t>assessed</a:t>
            </a:r>
            <a:r>
              <a:rPr sz="2400" spc="-43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individually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30" dirty="0">
                <a:latin typeface="Trebuchet MS"/>
                <a:cs typeface="Trebuchet MS"/>
              </a:rPr>
              <a:t>“Pre-granted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extensions”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310" dirty="0">
                <a:latin typeface="Trebuchet MS"/>
                <a:cs typeface="Trebuchet MS"/>
              </a:rPr>
              <a:t>–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additional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extensions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granted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only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in</a:t>
            </a:r>
            <a:endParaRPr sz="2400">
              <a:latin typeface="Trebuchet MS"/>
              <a:cs typeface="Trebuchet MS"/>
            </a:endParaRPr>
          </a:p>
          <a:p>
            <a:pPr marR="420370" algn="ctr">
              <a:lnSpc>
                <a:spcPct val="100000"/>
              </a:lnSpc>
            </a:pPr>
            <a:r>
              <a:rPr sz="2400" i="1" spc="-135" dirty="0">
                <a:latin typeface="Trebuchet MS"/>
                <a:cs typeface="Trebuchet MS"/>
              </a:rPr>
              <a:t>very </a:t>
            </a:r>
            <a:r>
              <a:rPr sz="2400" i="1" spc="-120" dirty="0">
                <a:latin typeface="Trebuchet MS"/>
                <a:cs typeface="Trebuchet MS"/>
              </a:rPr>
              <a:t>special </a:t>
            </a:r>
            <a:r>
              <a:rPr sz="2400" spc="-130" dirty="0">
                <a:latin typeface="Trebuchet MS"/>
                <a:cs typeface="Trebuchet MS"/>
              </a:rPr>
              <a:t>circumstances. </a:t>
            </a:r>
            <a:r>
              <a:rPr sz="2400" b="1" spc="-125" dirty="0">
                <a:latin typeface="Trebuchet MS"/>
                <a:cs typeface="Trebuchet MS"/>
              </a:rPr>
              <a:t>Head </a:t>
            </a:r>
            <a:r>
              <a:rPr sz="2400" b="1" spc="-270" dirty="0">
                <a:latin typeface="Trebuchet MS"/>
                <a:cs typeface="Trebuchet MS"/>
              </a:rPr>
              <a:t>TA </a:t>
            </a:r>
            <a:r>
              <a:rPr sz="2400" spc="-90" dirty="0">
                <a:latin typeface="Trebuchet MS"/>
                <a:cs typeface="Trebuchet MS"/>
              </a:rPr>
              <a:t>must </a:t>
            </a:r>
            <a:r>
              <a:rPr sz="2400" spc="-100" dirty="0">
                <a:latin typeface="Trebuchet MS"/>
                <a:cs typeface="Trebuchet MS"/>
              </a:rPr>
              <a:t>approve</a:t>
            </a:r>
            <a:r>
              <a:rPr sz="2400" spc="-459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extensions.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300" y="221995"/>
            <a:ext cx="4187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02715" algn="l"/>
              </a:tabLst>
            </a:pPr>
            <a:r>
              <a:rPr spc="-5" dirty="0"/>
              <a:t>Plan	For</a:t>
            </a:r>
            <a:r>
              <a:rPr spc="-70" dirty="0"/>
              <a:t> </a:t>
            </a:r>
            <a:r>
              <a:rPr spc="-5" dirty="0"/>
              <a:t>Today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188212"/>
            <a:ext cx="4227195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60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40" dirty="0"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30" dirty="0">
                <a:solidFill>
                  <a:srgbClr val="BFBFBF"/>
                </a:solidFill>
                <a:latin typeface="Trebuchet MS"/>
                <a:cs typeface="Trebuchet MS"/>
              </a:rPr>
              <a:t>Course</a:t>
            </a:r>
            <a:r>
              <a:rPr sz="3600" spc="-290" dirty="0">
                <a:solidFill>
                  <a:srgbClr val="BFBFBF"/>
                </a:solidFill>
                <a:latin typeface="Trebuchet MS"/>
                <a:cs typeface="Trebuchet MS"/>
              </a:rPr>
              <a:t> </a:t>
            </a:r>
            <a:r>
              <a:rPr sz="3600" spc="-175" dirty="0">
                <a:solidFill>
                  <a:srgbClr val="BFBFBF"/>
                </a:solidFill>
                <a:latin typeface="Trebuchet MS"/>
                <a:cs typeface="Trebuchet MS"/>
              </a:rPr>
              <a:t>Policies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25" dirty="0">
                <a:solidFill>
                  <a:srgbClr val="BFBFBF"/>
                </a:solidFill>
                <a:latin typeface="Trebuchet MS"/>
                <a:cs typeface="Trebuchet MS"/>
              </a:rPr>
              <a:t>Meet </a:t>
            </a:r>
            <a:r>
              <a:rPr sz="3600" spc="-210" dirty="0">
                <a:solidFill>
                  <a:srgbClr val="BFBFBF"/>
                </a:solidFill>
                <a:latin typeface="Trebuchet MS"/>
                <a:cs typeface="Trebuchet MS"/>
              </a:rPr>
              <a:t>Karel </a:t>
            </a:r>
            <a:r>
              <a:rPr sz="3600" spc="-165" dirty="0">
                <a:solidFill>
                  <a:srgbClr val="BFBFBF"/>
                </a:solidFill>
                <a:latin typeface="Trebuchet MS"/>
                <a:cs typeface="Trebuchet MS"/>
              </a:rPr>
              <a:t>the</a:t>
            </a:r>
            <a:r>
              <a:rPr sz="3600" spc="-640" dirty="0">
                <a:solidFill>
                  <a:srgbClr val="BFBFBF"/>
                </a:solidFill>
                <a:latin typeface="Trebuchet MS"/>
                <a:cs typeface="Trebuchet MS"/>
              </a:rPr>
              <a:t> </a:t>
            </a:r>
            <a:r>
              <a:rPr sz="3600" spc="-130" dirty="0">
                <a:solidFill>
                  <a:srgbClr val="BFBFBF"/>
                </a:solidFill>
                <a:latin typeface="Trebuchet MS"/>
                <a:cs typeface="Trebuchet MS"/>
              </a:rPr>
              <a:t>Robot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250" y="221995"/>
            <a:ext cx="2248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</a:t>
            </a:r>
            <a:r>
              <a:rPr dirty="0"/>
              <a:t>ra</a:t>
            </a:r>
            <a:r>
              <a:rPr spc="5" dirty="0"/>
              <a:t>d</a:t>
            </a:r>
            <a:r>
              <a:rPr spc="-10" dirty="0"/>
              <a:t>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390" y="1412334"/>
          <a:ext cx="7517765" cy="273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ts val="3679"/>
                        </a:lnSpc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679"/>
                        </a:lnSpc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45%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ts val="3679"/>
                        </a:lnSpc>
                      </a:pPr>
                      <a:r>
                        <a:rPr sz="3200" spc="-12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3200" spc="-24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1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assignments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dirty="0">
                          <a:solidFill>
                            <a:srgbClr val="009999"/>
                          </a:solidFill>
                          <a:latin typeface="Trebuchet MS"/>
                          <a:cs typeface="Trebuchet MS"/>
                        </a:rPr>
                        <a:t>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10%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 marR="2546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35" dirty="0">
                          <a:latin typeface="Trebuchet MS"/>
                          <a:cs typeface="Trebuchet MS"/>
                        </a:rPr>
                        <a:t>Section </a:t>
                      </a:r>
                      <a:r>
                        <a:rPr sz="3200" spc="-150" dirty="0">
                          <a:latin typeface="Trebuchet MS"/>
                          <a:cs typeface="Trebuchet MS"/>
                        </a:rPr>
                        <a:t>participation</a:t>
                      </a:r>
                      <a:r>
                        <a:rPr sz="32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0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lecture</a:t>
                      </a:r>
                      <a:r>
                        <a:rPr sz="3200" spc="-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feedback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15%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6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Midterm</a:t>
                      </a:r>
                      <a:r>
                        <a:rPr sz="3200" spc="-23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30%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6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sz="3200" spc="-24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4200" y="221995"/>
            <a:ext cx="55346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Discussion</a:t>
            </a:r>
            <a:r>
              <a:rPr spc="-70" dirty="0"/>
              <a:t> </a:t>
            </a:r>
            <a:r>
              <a:rPr spc="-5" dirty="0"/>
              <a:t>Sections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19911"/>
            <a:ext cx="8194040" cy="25006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770"/>
              </a:spcBef>
              <a:buChar char="•"/>
              <a:tabLst>
                <a:tab pos="243204" algn="l"/>
              </a:tabLst>
            </a:pPr>
            <a:r>
              <a:rPr sz="2800" spc="-125" dirty="0">
                <a:latin typeface="Trebuchet MS"/>
                <a:cs typeface="Trebuchet MS"/>
              </a:rPr>
              <a:t>Weekly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50-minute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sections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led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by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your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section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leader</a:t>
            </a:r>
            <a:endParaRPr sz="2800">
              <a:latin typeface="Trebuchet MS"/>
              <a:cs typeface="Trebuchet MS"/>
            </a:endParaRPr>
          </a:p>
          <a:p>
            <a:pPr marL="243204" marR="5080" indent="-230504">
              <a:lnSpc>
                <a:spcPct val="100000"/>
              </a:lnSpc>
              <a:spcBef>
                <a:spcPts val="670"/>
              </a:spcBef>
              <a:buChar char="•"/>
              <a:tabLst>
                <a:tab pos="243204" algn="l"/>
              </a:tabLst>
            </a:pPr>
            <a:r>
              <a:rPr sz="2800" spc="-80" dirty="0">
                <a:latin typeface="Trebuchet MS"/>
                <a:cs typeface="Trebuchet MS"/>
              </a:rPr>
              <a:t>Go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over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lecture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material,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do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practice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problems,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answer  </a:t>
            </a:r>
            <a:r>
              <a:rPr sz="2800" spc="-95" dirty="0">
                <a:latin typeface="Trebuchet MS"/>
                <a:cs typeface="Trebuchet MS"/>
              </a:rPr>
              <a:t>questions</a:t>
            </a:r>
            <a:endParaRPr sz="28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75"/>
              </a:spcBef>
              <a:buChar char="•"/>
              <a:tabLst>
                <a:tab pos="243204" algn="l"/>
              </a:tabLst>
            </a:pPr>
            <a:r>
              <a:rPr sz="2800" spc="-130" dirty="0">
                <a:latin typeface="Trebuchet MS"/>
                <a:cs typeface="Trebuchet MS"/>
              </a:rPr>
              <a:t>Graded </a:t>
            </a:r>
            <a:r>
              <a:rPr sz="2800" spc="-45" dirty="0">
                <a:latin typeface="Trebuchet MS"/>
                <a:cs typeface="Trebuchet MS"/>
              </a:rPr>
              <a:t>on </a:t>
            </a:r>
            <a:r>
              <a:rPr sz="2800" spc="-114" dirty="0">
                <a:latin typeface="Trebuchet MS"/>
                <a:cs typeface="Trebuchet MS"/>
              </a:rPr>
              <a:t>section </a:t>
            </a:r>
            <a:r>
              <a:rPr sz="2800" spc="-140" dirty="0">
                <a:latin typeface="Trebuchet MS"/>
                <a:cs typeface="Trebuchet MS"/>
              </a:rPr>
              <a:t>attendance </a:t>
            </a:r>
            <a:r>
              <a:rPr sz="2800" spc="-70" dirty="0">
                <a:latin typeface="Trebuchet MS"/>
                <a:cs typeface="Trebuchet MS"/>
              </a:rPr>
              <a:t>+</a:t>
            </a:r>
            <a:r>
              <a:rPr sz="2800" spc="-630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participation</a:t>
            </a:r>
            <a:endParaRPr sz="28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800" b="1" spc="-165" dirty="0">
                <a:solidFill>
                  <a:srgbClr val="FF0000"/>
                </a:solidFill>
                <a:latin typeface="Trebuchet MS"/>
                <a:cs typeface="Trebuchet MS"/>
              </a:rPr>
              <a:t>Homework</a:t>
            </a:r>
            <a:r>
              <a:rPr sz="2800" spc="-165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2800" spc="-2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90" dirty="0">
                <a:solidFill>
                  <a:srgbClr val="FF0000"/>
                </a:solidFill>
                <a:latin typeface="Trebuchet MS"/>
                <a:cs typeface="Trebuchet MS"/>
              </a:rPr>
              <a:t>sign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up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Trebuchet MS"/>
                <a:cs typeface="Trebuchet MS"/>
              </a:rPr>
              <a:t>for</a:t>
            </a:r>
            <a:r>
              <a:rPr sz="2800" spc="-2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F0000"/>
                </a:solidFill>
                <a:latin typeface="Trebuchet MS"/>
                <a:cs typeface="Trebuchet MS"/>
              </a:rPr>
              <a:t>section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FF0000"/>
                </a:solidFill>
                <a:latin typeface="Trebuchet MS"/>
                <a:cs typeface="Trebuchet MS"/>
              </a:rPr>
              <a:t>on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FF0000"/>
                </a:solidFill>
                <a:latin typeface="Trebuchet MS"/>
                <a:cs typeface="Trebuchet MS"/>
              </a:rPr>
              <a:t>the</a:t>
            </a:r>
            <a:r>
              <a:rPr sz="28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10" dirty="0">
                <a:solidFill>
                  <a:srgbClr val="FF0000"/>
                </a:solidFill>
                <a:latin typeface="Trebuchet MS"/>
                <a:cs typeface="Trebuchet MS"/>
              </a:rPr>
              <a:t>course</a:t>
            </a:r>
            <a:r>
              <a:rPr sz="2800" spc="-22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Trebuchet MS"/>
                <a:cs typeface="Trebuchet MS"/>
              </a:rPr>
              <a:t>website!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2325" y="221995"/>
            <a:ext cx="49580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Lecture</a:t>
            </a:r>
            <a:r>
              <a:rPr spc="-30" dirty="0"/>
              <a:t> </a:t>
            </a:r>
            <a:r>
              <a:rPr spc="-5" dirty="0"/>
              <a:t>Feedback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19911"/>
            <a:ext cx="8627745" cy="348805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770"/>
              </a:spcBef>
              <a:buChar char="•"/>
              <a:tabLst>
                <a:tab pos="243204" algn="l"/>
              </a:tabLst>
            </a:pPr>
            <a:r>
              <a:rPr sz="2800" spc="-145" dirty="0">
                <a:latin typeface="Trebuchet MS"/>
                <a:cs typeface="Trebuchet MS"/>
              </a:rPr>
              <a:t>Give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me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feedback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30" dirty="0">
                <a:latin typeface="Trebuchet MS"/>
                <a:cs typeface="Trebuchet MS"/>
              </a:rPr>
              <a:t>so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that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I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40" dirty="0">
                <a:latin typeface="Trebuchet MS"/>
                <a:cs typeface="Trebuchet MS"/>
              </a:rPr>
              <a:t>can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55" dirty="0">
                <a:latin typeface="Trebuchet MS"/>
                <a:cs typeface="Trebuchet MS"/>
              </a:rPr>
              <a:t>do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better!</a:t>
            </a:r>
            <a:endParaRPr sz="28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70"/>
              </a:spcBef>
              <a:buChar char="•"/>
              <a:tabLst>
                <a:tab pos="243204" algn="l"/>
              </a:tabLst>
            </a:pPr>
            <a:r>
              <a:rPr sz="2800" spc="-90" dirty="0">
                <a:latin typeface="Trebuchet MS"/>
                <a:cs typeface="Trebuchet MS"/>
              </a:rPr>
              <a:t>Anonymous,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you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get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credit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no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matter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what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you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write</a:t>
            </a:r>
            <a:endParaRPr sz="2800">
              <a:latin typeface="Trebuchet MS"/>
              <a:cs typeface="Trebuchet MS"/>
            </a:endParaRPr>
          </a:p>
          <a:p>
            <a:pPr marL="356235">
              <a:lnSpc>
                <a:spcPct val="100000"/>
              </a:lnSpc>
              <a:spcBef>
                <a:spcPts val="635"/>
              </a:spcBef>
            </a:pPr>
            <a:r>
              <a:rPr sz="2600" spc="335" dirty="0">
                <a:latin typeface="Trebuchet MS"/>
                <a:cs typeface="Trebuchet MS"/>
              </a:rPr>
              <a:t>–</a:t>
            </a:r>
            <a:r>
              <a:rPr sz="2600" spc="-54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unless </a:t>
            </a:r>
            <a:r>
              <a:rPr sz="2600" spc="-155" dirty="0">
                <a:latin typeface="Trebuchet MS"/>
                <a:cs typeface="Trebuchet MS"/>
              </a:rPr>
              <a:t>it </a:t>
            </a:r>
            <a:r>
              <a:rPr sz="2600" spc="-95" dirty="0">
                <a:latin typeface="Trebuchet MS"/>
                <a:cs typeface="Trebuchet MS"/>
              </a:rPr>
              <a:t>is </a:t>
            </a:r>
            <a:r>
              <a:rPr sz="2600" spc="-114" dirty="0">
                <a:latin typeface="Trebuchet MS"/>
                <a:cs typeface="Trebuchet MS"/>
              </a:rPr>
              <a:t>inappropriate</a:t>
            </a:r>
            <a:endParaRPr sz="2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60"/>
              </a:spcBef>
              <a:buChar char="•"/>
              <a:tabLst>
                <a:tab pos="243204" algn="l"/>
              </a:tabLst>
            </a:pPr>
            <a:r>
              <a:rPr sz="2800" spc="-145" dirty="0">
                <a:latin typeface="Trebuchet MS"/>
                <a:cs typeface="Trebuchet MS"/>
              </a:rPr>
              <a:t>Give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feedback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by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the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Monday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after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your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assigned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55" dirty="0">
                <a:latin typeface="Trebuchet MS"/>
                <a:cs typeface="Trebuchet MS"/>
              </a:rPr>
              <a:t>lecture</a:t>
            </a:r>
            <a:endParaRPr sz="28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75"/>
              </a:spcBef>
              <a:buChar char="•"/>
              <a:tabLst>
                <a:tab pos="243204" algn="l"/>
              </a:tabLst>
            </a:pPr>
            <a:r>
              <a:rPr sz="2800" spc="20" dirty="0">
                <a:latin typeface="Trebuchet MS"/>
                <a:cs typeface="Trebuchet MS"/>
              </a:rPr>
              <a:t>More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instructions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45" dirty="0">
                <a:latin typeface="Trebuchet MS"/>
                <a:cs typeface="Trebuchet MS"/>
              </a:rPr>
              <a:t>on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the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website</a:t>
            </a:r>
            <a:r>
              <a:rPr sz="2800" spc="-22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under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175" dirty="0">
                <a:latin typeface="Trebuchet MS"/>
                <a:cs typeface="Trebuchet MS"/>
              </a:rPr>
              <a:t>“Lectures”</a:t>
            </a:r>
            <a:endParaRPr sz="2800">
              <a:latin typeface="Trebuchet MS"/>
              <a:cs typeface="Trebuchet MS"/>
            </a:endParaRPr>
          </a:p>
          <a:p>
            <a:pPr marL="243204" marR="5080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800" b="1" spc="-165" dirty="0">
                <a:solidFill>
                  <a:srgbClr val="FF0000"/>
                </a:solidFill>
                <a:latin typeface="Trebuchet MS"/>
                <a:cs typeface="Trebuchet MS"/>
              </a:rPr>
              <a:t>Homework</a:t>
            </a:r>
            <a:r>
              <a:rPr sz="2800" spc="-165" dirty="0">
                <a:solidFill>
                  <a:srgbClr val="FF0000"/>
                </a:solidFill>
                <a:latin typeface="Trebuchet MS"/>
                <a:cs typeface="Trebuchet MS"/>
              </a:rPr>
              <a:t>: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5" dirty="0">
                <a:solidFill>
                  <a:srgbClr val="FF0000"/>
                </a:solidFill>
                <a:latin typeface="Trebuchet MS"/>
                <a:cs typeface="Trebuchet MS"/>
              </a:rPr>
              <a:t>figure</a:t>
            </a:r>
            <a:r>
              <a:rPr sz="28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FF0000"/>
                </a:solidFill>
                <a:latin typeface="Trebuchet MS"/>
                <a:cs typeface="Trebuchet MS"/>
              </a:rPr>
              <a:t>out</a:t>
            </a:r>
            <a:r>
              <a:rPr sz="2800" spc="-2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FF0000"/>
                </a:solidFill>
                <a:latin typeface="Trebuchet MS"/>
                <a:cs typeface="Trebuchet MS"/>
              </a:rPr>
              <a:t>which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40" dirty="0">
                <a:solidFill>
                  <a:srgbClr val="FF0000"/>
                </a:solidFill>
                <a:latin typeface="Trebuchet MS"/>
                <a:cs typeface="Trebuchet MS"/>
              </a:rPr>
              <a:t>lectures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80" dirty="0">
                <a:solidFill>
                  <a:srgbClr val="FF0000"/>
                </a:solidFill>
                <a:latin typeface="Trebuchet MS"/>
                <a:cs typeface="Trebuchet MS"/>
              </a:rPr>
              <a:t>you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45" dirty="0">
                <a:solidFill>
                  <a:srgbClr val="FF0000"/>
                </a:solidFill>
                <a:latin typeface="Trebuchet MS"/>
                <a:cs typeface="Trebuchet MS"/>
              </a:rPr>
              <a:t>are</a:t>
            </a:r>
            <a:r>
              <a:rPr sz="28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FF0000"/>
                </a:solidFill>
                <a:latin typeface="Trebuchet MS"/>
                <a:cs typeface="Trebuchet MS"/>
              </a:rPr>
              <a:t>assigned</a:t>
            </a:r>
            <a:r>
              <a:rPr sz="2800" spc="-2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FF0000"/>
                </a:solidFill>
                <a:latin typeface="Trebuchet MS"/>
                <a:cs typeface="Trebuchet MS"/>
              </a:rPr>
              <a:t>for  </a:t>
            </a:r>
            <a:r>
              <a:rPr sz="2800" spc="-114" dirty="0">
                <a:solidFill>
                  <a:srgbClr val="FF0000"/>
                </a:solidFill>
                <a:latin typeface="Trebuchet MS"/>
                <a:cs typeface="Trebuchet MS"/>
              </a:rPr>
              <a:t>giving</a:t>
            </a:r>
            <a:r>
              <a:rPr sz="28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spc="-150" dirty="0">
                <a:solidFill>
                  <a:srgbClr val="FF0000"/>
                </a:solidFill>
                <a:latin typeface="Trebuchet MS"/>
                <a:cs typeface="Trebuchet MS"/>
              </a:rPr>
              <a:t>feedback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250" y="221995"/>
            <a:ext cx="2248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</a:t>
            </a:r>
            <a:r>
              <a:rPr dirty="0"/>
              <a:t>ra</a:t>
            </a:r>
            <a:r>
              <a:rPr spc="5" dirty="0"/>
              <a:t>d</a:t>
            </a:r>
            <a:r>
              <a:rPr spc="-10" dirty="0"/>
              <a:t>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390" y="1412334"/>
          <a:ext cx="7517765" cy="28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ts val="3679"/>
                        </a:lnSpc>
                      </a:pPr>
                      <a:r>
                        <a:rPr sz="3200" b="1" spc="21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******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679"/>
                        </a:lnSpc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45%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ts val="3679"/>
                        </a:lnSpc>
                      </a:pPr>
                      <a:r>
                        <a:rPr sz="3200" spc="-12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3200" spc="-24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1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assignments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10%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3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Section </a:t>
                      </a:r>
                      <a:r>
                        <a:rPr sz="3200" spc="-15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participation</a:t>
                      </a:r>
                      <a:r>
                        <a:rPr sz="3200" spc="-34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0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75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lecture</a:t>
                      </a:r>
                      <a:r>
                        <a:rPr sz="3200" spc="-25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solidFill>
                            <a:srgbClr val="BFBFBF"/>
                          </a:solidFill>
                          <a:latin typeface="Trebuchet MS"/>
                          <a:cs typeface="Trebuchet MS"/>
                        </a:rPr>
                        <a:t>feedback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333399"/>
                          </a:solidFill>
                          <a:latin typeface="Trebuchet MS"/>
                          <a:cs typeface="Trebuchet MS"/>
                        </a:rPr>
                        <a:t>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0" dirty="0">
                          <a:latin typeface="Trebuchet MS"/>
                          <a:cs typeface="Trebuchet MS"/>
                        </a:rPr>
                        <a:t>15%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65" dirty="0">
                          <a:latin typeface="Trebuchet MS"/>
                          <a:cs typeface="Trebuchet MS"/>
                        </a:rPr>
                        <a:t>Midterm</a:t>
                      </a:r>
                      <a:r>
                        <a:rPr sz="3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008000"/>
                          </a:solidFill>
                          <a:latin typeface="Trebuchet MS"/>
                          <a:cs typeface="Trebuchet MS"/>
                        </a:rPr>
                        <a:t>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30%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65" dirty="0"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0137" y="221995"/>
            <a:ext cx="18656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5" dirty="0"/>
              <a:t>Ex</a:t>
            </a:r>
            <a:r>
              <a:rPr dirty="0"/>
              <a:t>ams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26616"/>
            <a:ext cx="8605520" cy="40347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725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600" b="1" spc="-85" dirty="0">
                <a:latin typeface="Trebuchet MS"/>
                <a:cs typeface="Trebuchet MS"/>
              </a:rPr>
              <a:t>Midterm </a:t>
            </a:r>
            <a:r>
              <a:rPr sz="2600" b="1" spc="-185" dirty="0">
                <a:latin typeface="Trebuchet MS"/>
                <a:cs typeface="Trebuchet MS"/>
              </a:rPr>
              <a:t>exam </a:t>
            </a:r>
            <a:r>
              <a:rPr sz="2600" spc="335" dirty="0">
                <a:latin typeface="Trebuchet MS"/>
                <a:cs typeface="Trebuchet MS"/>
              </a:rPr>
              <a:t>–</a:t>
            </a:r>
            <a:r>
              <a:rPr sz="2600" spc="-50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Monday, </a:t>
            </a:r>
            <a:r>
              <a:rPr sz="2600" spc="-190" dirty="0">
                <a:latin typeface="Trebuchet MS"/>
                <a:cs typeface="Trebuchet MS"/>
              </a:rPr>
              <a:t>July </a:t>
            </a:r>
            <a:r>
              <a:rPr sz="2600" spc="-114" dirty="0">
                <a:latin typeface="Trebuchet MS"/>
                <a:cs typeface="Trebuchet MS"/>
              </a:rPr>
              <a:t>23</a:t>
            </a:r>
            <a:r>
              <a:rPr sz="2550" spc="-172" baseline="26143" dirty="0">
                <a:latin typeface="Trebuchet MS"/>
                <a:cs typeface="Trebuchet MS"/>
              </a:rPr>
              <a:t>rd</a:t>
            </a:r>
            <a:r>
              <a:rPr sz="2600" spc="-114" dirty="0">
                <a:latin typeface="Trebuchet MS"/>
                <a:cs typeface="Trebuchet MS"/>
              </a:rPr>
              <a:t>, </a:t>
            </a:r>
            <a:r>
              <a:rPr sz="2600" spc="-5" dirty="0">
                <a:latin typeface="Trebuchet MS"/>
                <a:cs typeface="Trebuchet MS"/>
              </a:rPr>
              <a:t>7-9PM</a:t>
            </a:r>
            <a:endParaRPr sz="2600" dirty="0">
              <a:latin typeface="Trebuchet MS"/>
              <a:cs typeface="Trebuchet MS"/>
            </a:endParaRPr>
          </a:p>
          <a:p>
            <a:pPr marL="584200" marR="510540" lvl="1" indent="-227329">
              <a:lnSpc>
                <a:spcPct val="100000"/>
              </a:lnSpc>
              <a:spcBef>
                <a:spcPts val="625"/>
              </a:spcBef>
              <a:buChar char="–"/>
              <a:tabLst>
                <a:tab pos="584200" algn="l"/>
              </a:tabLst>
            </a:pPr>
            <a:r>
              <a:rPr sz="2600" spc="-165" dirty="0">
                <a:latin typeface="Trebuchet MS"/>
                <a:cs typeface="Trebuchet MS"/>
              </a:rPr>
              <a:t>Fill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out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the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head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275" dirty="0">
                <a:latin typeface="Trebuchet MS"/>
                <a:cs typeface="Trebuchet MS"/>
              </a:rPr>
              <a:t>TA’s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exam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form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by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i="1" spc="-225" dirty="0">
                <a:latin typeface="Trebuchet MS"/>
                <a:cs typeface="Trebuchet MS"/>
              </a:rPr>
              <a:t>July</a:t>
            </a:r>
            <a:r>
              <a:rPr sz="2600" i="1" spc="-195" dirty="0">
                <a:latin typeface="Trebuchet MS"/>
                <a:cs typeface="Trebuchet MS"/>
              </a:rPr>
              <a:t> </a:t>
            </a:r>
            <a:r>
              <a:rPr sz="2600" i="1" spc="-50" dirty="0">
                <a:latin typeface="Trebuchet MS"/>
                <a:cs typeface="Trebuchet MS"/>
              </a:rPr>
              <a:t>9</a:t>
            </a:r>
            <a:r>
              <a:rPr sz="2600" i="1" spc="-20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if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you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have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90" dirty="0">
                <a:latin typeface="Trebuchet MS"/>
                <a:cs typeface="Trebuchet MS"/>
              </a:rPr>
              <a:t>an  </a:t>
            </a:r>
            <a:r>
              <a:rPr sz="2600" spc="-140" dirty="0">
                <a:latin typeface="Trebuchet MS"/>
                <a:cs typeface="Trebuchet MS"/>
              </a:rPr>
              <a:t>academic</a:t>
            </a:r>
            <a:r>
              <a:rPr sz="2600" spc="-204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or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University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conflict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70" dirty="0">
                <a:latin typeface="Trebuchet MS"/>
                <a:cs typeface="Trebuchet MS"/>
              </a:rPr>
              <a:t>or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75" dirty="0">
                <a:latin typeface="Trebuchet MS"/>
                <a:cs typeface="Trebuchet MS"/>
              </a:rPr>
              <a:t>OAE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00" dirty="0">
                <a:latin typeface="Trebuchet MS"/>
                <a:cs typeface="Trebuchet MS"/>
              </a:rPr>
              <a:t>accommodations</a:t>
            </a:r>
            <a:endParaRPr sz="26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62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600" b="1" spc="-170" dirty="0">
                <a:latin typeface="Trebuchet MS"/>
                <a:cs typeface="Trebuchet MS"/>
              </a:rPr>
              <a:t>Final </a:t>
            </a:r>
            <a:r>
              <a:rPr sz="2600" b="1" spc="-185" dirty="0">
                <a:latin typeface="Trebuchet MS"/>
                <a:cs typeface="Trebuchet MS"/>
              </a:rPr>
              <a:t>exam </a:t>
            </a:r>
            <a:r>
              <a:rPr sz="2600" spc="335" dirty="0">
                <a:latin typeface="Trebuchet MS"/>
                <a:cs typeface="Trebuchet MS"/>
              </a:rPr>
              <a:t>–</a:t>
            </a:r>
            <a:r>
              <a:rPr sz="2600" spc="-440" dirty="0">
                <a:latin typeface="Trebuchet MS"/>
                <a:cs typeface="Trebuchet MS"/>
              </a:rPr>
              <a:t> </a:t>
            </a:r>
            <a:r>
              <a:rPr sz="2600" spc="-185" dirty="0">
                <a:latin typeface="Trebuchet MS"/>
                <a:cs typeface="Trebuchet MS"/>
              </a:rPr>
              <a:t>Friday, </a:t>
            </a:r>
            <a:r>
              <a:rPr sz="2600" spc="-80" dirty="0">
                <a:latin typeface="Trebuchet MS"/>
                <a:cs typeface="Trebuchet MS"/>
              </a:rPr>
              <a:t>August </a:t>
            </a:r>
            <a:r>
              <a:rPr sz="2600" spc="-110" dirty="0">
                <a:latin typeface="Trebuchet MS"/>
                <a:cs typeface="Trebuchet MS"/>
              </a:rPr>
              <a:t>17</a:t>
            </a:r>
            <a:r>
              <a:rPr sz="2550" spc="-165" baseline="26143" dirty="0">
                <a:latin typeface="Trebuchet MS"/>
                <a:cs typeface="Trebuchet MS"/>
              </a:rPr>
              <a:t>th</a:t>
            </a:r>
            <a:r>
              <a:rPr sz="2600" spc="-110" dirty="0">
                <a:latin typeface="Trebuchet MS"/>
                <a:cs typeface="Trebuchet MS"/>
              </a:rPr>
              <a:t>, </a:t>
            </a:r>
            <a:r>
              <a:rPr sz="2600" spc="-70" dirty="0">
                <a:latin typeface="Trebuchet MS"/>
                <a:cs typeface="Trebuchet MS"/>
              </a:rPr>
              <a:t>12:15-3:15PM</a:t>
            </a:r>
            <a:endParaRPr sz="2600" dirty="0">
              <a:latin typeface="Trebuchet MS"/>
              <a:cs typeface="Trebuchet MS"/>
            </a:endParaRPr>
          </a:p>
          <a:p>
            <a:pPr marL="584200" marR="5080" lvl="1" indent="-227329">
              <a:lnSpc>
                <a:spcPct val="100000"/>
              </a:lnSpc>
              <a:spcBef>
                <a:spcPts val="625"/>
              </a:spcBef>
              <a:buChar char="–"/>
              <a:tabLst>
                <a:tab pos="584200" algn="l"/>
                <a:tab pos="3182620" algn="l"/>
              </a:tabLst>
            </a:pPr>
            <a:r>
              <a:rPr sz="2600" spc="-10" dirty="0">
                <a:latin typeface="Trebuchet MS"/>
                <a:cs typeface="Trebuchet MS"/>
              </a:rPr>
              <a:t>No</a:t>
            </a:r>
            <a:r>
              <a:rPr sz="2600" spc="-180" dirty="0">
                <a:latin typeface="Trebuchet MS"/>
                <a:cs typeface="Trebuchet MS"/>
              </a:rPr>
              <a:t> </a:t>
            </a:r>
            <a:r>
              <a:rPr sz="2600" spc="-140" dirty="0">
                <a:latin typeface="Trebuchet MS"/>
                <a:cs typeface="Trebuchet MS"/>
              </a:rPr>
              <a:t>alternate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final!	</a:t>
            </a:r>
            <a:r>
              <a:rPr sz="2600" spc="-170" dirty="0">
                <a:latin typeface="Trebuchet MS"/>
                <a:cs typeface="Trebuchet MS"/>
              </a:rPr>
              <a:t>You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b="1" i="1" spc="-105" dirty="0">
                <a:latin typeface="Trebuchet MS"/>
                <a:cs typeface="Trebuchet MS"/>
              </a:rPr>
              <a:t>MUST</a:t>
            </a:r>
            <a:r>
              <a:rPr sz="2600" b="1" i="1" spc="-19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be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0" dirty="0">
                <a:latin typeface="Trebuchet MS"/>
                <a:cs typeface="Trebuchet MS"/>
              </a:rPr>
              <a:t>able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to</a:t>
            </a:r>
            <a:r>
              <a:rPr sz="2600" spc="-195" dirty="0">
                <a:latin typeface="Trebuchet MS"/>
                <a:cs typeface="Trebuchet MS"/>
              </a:rPr>
              <a:t> </a:t>
            </a:r>
            <a:r>
              <a:rPr sz="2600" spc="-165" dirty="0">
                <a:latin typeface="Trebuchet MS"/>
                <a:cs typeface="Trebuchet MS"/>
              </a:rPr>
              <a:t>take</a:t>
            </a:r>
            <a:r>
              <a:rPr sz="2600" spc="-200" dirty="0">
                <a:latin typeface="Trebuchet MS"/>
                <a:cs typeface="Trebuchet MS"/>
              </a:rPr>
              <a:t> </a:t>
            </a:r>
            <a:r>
              <a:rPr sz="2600" spc="-114" dirty="0">
                <a:latin typeface="Trebuchet MS"/>
                <a:cs typeface="Trebuchet MS"/>
              </a:rPr>
              <a:t>the</a:t>
            </a:r>
            <a:r>
              <a:rPr sz="2600" spc="-210" dirty="0">
                <a:latin typeface="Trebuchet MS"/>
                <a:cs typeface="Trebuchet MS"/>
              </a:rPr>
              <a:t> </a:t>
            </a:r>
            <a:r>
              <a:rPr sz="2600" spc="-135" dirty="0">
                <a:latin typeface="Trebuchet MS"/>
                <a:cs typeface="Trebuchet MS"/>
              </a:rPr>
              <a:t>final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600" spc="-155" dirty="0">
                <a:latin typeface="Trebuchet MS"/>
                <a:cs typeface="Trebuchet MS"/>
              </a:rPr>
              <a:t>exam  at </a:t>
            </a:r>
            <a:r>
              <a:rPr sz="2600" spc="-114" dirty="0">
                <a:latin typeface="Trebuchet MS"/>
                <a:cs typeface="Trebuchet MS"/>
              </a:rPr>
              <a:t>the </a:t>
            </a:r>
            <a:r>
              <a:rPr sz="2600" spc="-110" dirty="0">
                <a:latin typeface="Trebuchet MS"/>
                <a:cs typeface="Trebuchet MS"/>
              </a:rPr>
              <a:t>scheduled </a:t>
            </a:r>
            <a:r>
              <a:rPr sz="2600" spc="-130" dirty="0">
                <a:latin typeface="Trebuchet MS"/>
                <a:cs typeface="Trebuchet MS"/>
              </a:rPr>
              <a:t>time </a:t>
            </a:r>
            <a:r>
              <a:rPr sz="2600" spc="-170" dirty="0">
                <a:latin typeface="Trebuchet MS"/>
                <a:cs typeface="Trebuchet MS"/>
              </a:rPr>
              <a:t>(except </a:t>
            </a:r>
            <a:r>
              <a:rPr sz="2600" spc="-125" dirty="0">
                <a:latin typeface="Trebuchet MS"/>
                <a:cs typeface="Trebuchet MS"/>
              </a:rPr>
              <a:t>for </a:t>
            </a:r>
            <a:r>
              <a:rPr sz="2600" spc="-80" dirty="0">
                <a:latin typeface="Trebuchet MS"/>
                <a:cs typeface="Trebuchet MS"/>
              </a:rPr>
              <a:t>OAE</a:t>
            </a:r>
            <a:r>
              <a:rPr sz="2600" spc="-565" dirty="0">
                <a:latin typeface="Trebuchet MS"/>
                <a:cs typeface="Trebuchet MS"/>
              </a:rPr>
              <a:t> </a:t>
            </a:r>
            <a:r>
              <a:rPr sz="2600" spc="-105" dirty="0">
                <a:latin typeface="Trebuchet MS"/>
                <a:cs typeface="Trebuchet MS"/>
              </a:rPr>
              <a:t>accommodations)</a:t>
            </a:r>
            <a:endParaRPr sz="2600" dirty="0">
              <a:latin typeface="Trebuchet MS"/>
              <a:cs typeface="Trebuchet MS"/>
            </a:endParaRPr>
          </a:p>
          <a:p>
            <a:pPr marL="243204" marR="99060" indent="-230504">
              <a:lnSpc>
                <a:spcPct val="100000"/>
              </a:lnSpc>
              <a:spcBef>
                <a:spcPts val="625"/>
              </a:spcBef>
              <a:buChar char="•"/>
              <a:tabLst>
                <a:tab pos="243204" algn="l"/>
              </a:tabLst>
            </a:pPr>
            <a:r>
              <a:rPr sz="2600" spc="-45" dirty="0">
                <a:latin typeface="Trebuchet MS"/>
                <a:cs typeface="Trebuchet MS"/>
              </a:rPr>
              <a:t>On </a:t>
            </a:r>
            <a:r>
              <a:rPr sz="2600" spc="-85" dirty="0">
                <a:latin typeface="Trebuchet MS"/>
                <a:cs typeface="Trebuchet MS"/>
              </a:rPr>
              <a:t>both </a:t>
            </a:r>
            <a:r>
              <a:rPr sz="2600" spc="-165" dirty="0">
                <a:latin typeface="Trebuchet MS"/>
                <a:cs typeface="Trebuchet MS"/>
              </a:rPr>
              <a:t>exams, </a:t>
            </a:r>
            <a:r>
              <a:rPr sz="2600" spc="-75" dirty="0">
                <a:latin typeface="Trebuchet MS"/>
                <a:cs typeface="Trebuchet MS"/>
              </a:rPr>
              <a:t>you </a:t>
            </a:r>
            <a:r>
              <a:rPr sz="2600" spc="-140" dirty="0">
                <a:latin typeface="Trebuchet MS"/>
                <a:cs typeface="Trebuchet MS"/>
              </a:rPr>
              <a:t>will </a:t>
            </a:r>
            <a:r>
              <a:rPr sz="2600" spc="-110" dirty="0">
                <a:latin typeface="Trebuchet MS"/>
                <a:cs typeface="Trebuchet MS"/>
              </a:rPr>
              <a:t>be </a:t>
            </a:r>
            <a:r>
              <a:rPr sz="2600" spc="-114" dirty="0">
                <a:latin typeface="Trebuchet MS"/>
                <a:cs typeface="Trebuchet MS"/>
              </a:rPr>
              <a:t>allowed </a:t>
            </a:r>
            <a:r>
              <a:rPr sz="2600" spc="-95" dirty="0">
                <a:latin typeface="Trebuchet MS"/>
                <a:cs typeface="Trebuchet MS"/>
              </a:rPr>
              <a:t>two </a:t>
            </a:r>
            <a:r>
              <a:rPr sz="2600" spc="-100" dirty="0">
                <a:latin typeface="Trebuchet MS"/>
                <a:cs typeface="Trebuchet MS"/>
              </a:rPr>
              <a:t>double-sided </a:t>
            </a:r>
            <a:r>
              <a:rPr sz="2600" spc="-185" dirty="0">
                <a:latin typeface="Trebuchet MS"/>
                <a:cs typeface="Trebuchet MS"/>
              </a:rPr>
              <a:t>“cheat  </a:t>
            </a:r>
            <a:r>
              <a:rPr sz="2600" spc="-145" dirty="0">
                <a:latin typeface="Trebuchet MS"/>
                <a:cs typeface="Trebuchet MS"/>
              </a:rPr>
              <a:t>sheets”:</a:t>
            </a:r>
            <a:r>
              <a:rPr sz="26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handwritten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typed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notes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that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think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helpful.</a:t>
            </a:r>
            <a:endParaRPr sz="2400" dirty="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610"/>
              </a:spcBef>
              <a:buChar char="–"/>
              <a:tabLst>
                <a:tab pos="584200" algn="l"/>
              </a:tabLst>
            </a:pPr>
            <a:r>
              <a:rPr sz="2400" spc="-155" dirty="0">
                <a:latin typeface="Trebuchet MS"/>
                <a:cs typeface="Trebuchet MS"/>
              </a:rPr>
              <a:t>You </a:t>
            </a:r>
            <a:r>
              <a:rPr sz="2400" spc="-135" dirty="0">
                <a:latin typeface="Trebuchet MS"/>
                <a:cs typeface="Trebuchet MS"/>
              </a:rPr>
              <a:t>will </a:t>
            </a:r>
            <a:r>
              <a:rPr sz="2400" spc="-85" dirty="0">
                <a:latin typeface="Trebuchet MS"/>
                <a:cs typeface="Trebuchet MS"/>
              </a:rPr>
              <a:t>also </a:t>
            </a:r>
            <a:r>
              <a:rPr sz="2400" spc="-100" dirty="0">
                <a:latin typeface="Trebuchet MS"/>
                <a:cs typeface="Trebuchet MS"/>
              </a:rPr>
              <a:t>be </a:t>
            </a:r>
            <a:r>
              <a:rPr sz="2400" spc="-95" dirty="0">
                <a:latin typeface="Trebuchet MS"/>
                <a:cs typeface="Trebuchet MS"/>
              </a:rPr>
              <a:t>provided</a:t>
            </a:r>
            <a:r>
              <a:rPr sz="2400" spc="-550" dirty="0">
                <a:latin typeface="Trebuchet MS"/>
                <a:cs typeface="Trebuchet MS"/>
              </a:rPr>
              <a:t> </a:t>
            </a:r>
            <a:r>
              <a:rPr sz="2400" spc="-195" dirty="0">
                <a:latin typeface="Trebuchet MS"/>
                <a:cs typeface="Trebuchet MS"/>
              </a:rPr>
              <a:t>Java </a:t>
            </a:r>
            <a:r>
              <a:rPr sz="2400" spc="-125" dirty="0">
                <a:latin typeface="Trebuchet MS"/>
                <a:cs typeface="Trebuchet MS"/>
              </a:rPr>
              <a:t>syntax </a:t>
            </a:r>
            <a:r>
              <a:rPr sz="2400" spc="-135" dirty="0">
                <a:latin typeface="Trebuchet MS"/>
                <a:cs typeface="Trebuchet MS"/>
              </a:rPr>
              <a:t>reference </a:t>
            </a:r>
            <a:r>
              <a:rPr sz="2400" spc="-90" dirty="0">
                <a:latin typeface="Trebuchet MS"/>
                <a:cs typeface="Trebuchet MS"/>
              </a:rPr>
              <a:t>sheets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250" y="221995"/>
            <a:ext cx="2248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G</a:t>
            </a:r>
            <a:r>
              <a:rPr dirty="0"/>
              <a:t>ra</a:t>
            </a:r>
            <a:r>
              <a:rPr spc="5" dirty="0"/>
              <a:t>d</a:t>
            </a:r>
            <a:r>
              <a:rPr spc="-10" dirty="0"/>
              <a:t>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7390" y="1412334"/>
          <a:ext cx="7517765" cy="2738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ts val="3679"/>
                        </a:lnSpc>
                      </a:pPr>
                      <a:r>
                        <a:rPr sz="3200" b="1" spc="215" dirty="0">
                          <a:solidFill>
                            <a:srgbClr val="800000"/>
                          </a:solidFill>
                          <a:latin typeface="Trebuchet MS"/>
                          <a:cs typeface="Trebuchet MS"/>
                        </a:rPr>
                        <a:t>******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3679"/>
                        </a:lnSpc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45%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ts val="3679"/>
                        </a:lnSpc>
                      </a:pPr>
                      <a:r>
                        <a:rPr sz="3200" spc="-125" dirty="0">
                          <a:latin typeface="Trebuchet MS"/>
                          <a:cs typeface="Trebuchet MS"/>
                        </a:rPr>
                        <a:t>Programming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10" dirty="0">
                          <a:latin typeface="Trebuchet MS"/>
                          <a:cs typeface="Trebuchet MS"/>
                        </a:rPr>
                        <a:t>assignments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dirty="0">
                          <a:solidFill>
                            <a:srgbClr val="009999"/>
                          </a:solidFill>
                          <a:latin typeface="Trebuchet MS"/>
                          <a:cs typeface="Trebuchet MS"/>
                        </a:rPr>
                        <a:t>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10%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54659" marR="254635" indent="-63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35" dirty="0">
                          <a:latin typeface="Trebuchet MS"/>
                          <a:cs typeface="Trebuchet MS"/>
                        </a:rPr>
                        <a:t>Section </a:t>
                      </a:r>
                      <a:r>
                        <a:rPr sz="3200" spc="-150" dirty="0">
                          <a:latin typeface="Trebuchet MS"/>
                          <a:cs typeface="Trebuchet MS"/>
                        </a:rPr>
                        <a:t>participation</a:t>
                      </a:r>
                      <a:r>
                        <a:rPr sz="32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05" dirty="0">
                          <a:latin typeface="Trebuchet MS"/>
                          <a:cs typeface="Trebuchet MS"/>
                        </a:rPr>
                        <a:t>and 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lecture</a:t>
                      </a:r>
                      <a:r>
                        <a:rPr sz="3200" spc="-2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feedback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8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333399"/>
                          </a:solidFill>
                          <a:latin typeface="Trebuchet MS"/>
                          <a:cs typeface="Trebuchet MS"/>
                        </a:rPr>
                        <a:t>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0" dirty="0">
                          <a:latin typeface="Trebuchet MS"/>
                          <a:cs typeface="Trebuchet MS"/>
                        </a:rPr>
                        <a:t>15%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65" dirty="0">
                          <a:latin typeface="Trebuchet MS"/>
                          <a:cs typeface="Trebuchet MS"/>
                        </a:rPr>
                        <a:t>Midterm</a:t>
                      </a:r>
                      <a:r>
                        <a:rPr sz="32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0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b="1" spc="215" dirty="0">
                          <a:solidFill>
                            <a:srgbClr val="008000"/>
                          </a:solidFill>
                          <a:latin typeface="Trebuchet MS"/>
                          <a:cs typeface="Trebuchet MS"/>
                        </a:rPr>
                        <a:t>****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85" dirty="0">
                          <a:latin typeface="Trebuchet MS"/>
                          <a:cs typeface="Trebuchet MS"/>
                        </a:rPr>
                        <a:t>30%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3200" spc="-165" dirty="0">
                          <a:latin typeface="Trebuchet MS"/>
                          <a:cs typeface="Trebuchet MS"/>
                        </a:rPr>
                        <a:t>Final</a:t>
                      </a:r>
                      <a:r>
                        <a:rPr sz="32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200" spc="-175" dirty="0">
                          <a:latin typeface="Trebuchet MS"/>
                          <a:cs typeface="Trebuchet MS"/>
                        </a:rPr>
                        <a:t>Exam</a:t>
                      </a:r>
                      <a:endParaRPr sz="32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837" y="221995"/>
            <a:ext cx="59029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Stanford Honor</a:t>
            </a:r>
            <a:r>
              <a:rPr spc="-35" dirty="0"/>
              <a:t> </a:t>
            </a:r>
            <a:r>
              <a:rPr spc="-5" dirty="0"/>
              <a:t>Code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58315"/>
            <a:ext cx="8664575" cy="51282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530"/>
              </a:spcBef>
              <a:buChar char="•"/>
              <a:tabLst>
                <a:tab pos="243204" algn="l"/>
              </a:tabLst>
            </a:pPr>
            <a:r>
              <a:rPr sz="1800" spc="-100" dirty="0">
                <a:latin typeface="Trebuchet MS"/>
                <a:cs typeface="Trebuchet MS"/>
              </a:rPr>
              <a:t>The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Honor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Code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undertaking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students,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individually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collectively:</a:t>
            </a:r>
            <a:endParaRPr sz="1800">
              <a:latin typeface="Trebuchet MS"/>
              <a:cs typeface="Trebuchet MS"/>
            </a:endParaRPr>
          </a:p>
          <a:p>
            <a:pPr marL="584200" marR="123825" lvl="1" indent="-227329" algn="just">
              <a:lnSpc>
                <a:spcPct val="100000"/>
              </a:lnSpc>
              <a:spcBef>
                <a:spcPts val="434"/>
              </a:spcBef>
              <a:buChar char="–"/>
              <a:tabLst>
                <a:tab pos="584200" algn="l"/>
              </a:tabLst>
            </a:pP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will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not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give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receive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aid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examinations;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will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not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give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receive  </a:t>
            </a:r>
            <a:r>
              <a:rPr sz="1800" spc="-85" dirty="0">
                <a:latin typeface="Trebuchet MS"/>
                <a:cs typeface="Trebuchet MS"/>
              </a:rPr>
              <a:t>unpermitted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aid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class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work,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preparation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reports,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any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other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work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  </a:t>
            </a:r>
            <a:r>
              <a:rPr sz="1800" spc="-65" dirty="0">
                <a:latin typeface="Trebuchet MS"/>
                <a:cs typeface="Trebuchet MS"/>
              </a:rPr>
              <a:t>is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used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by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instructor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basis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grading;</a:t>
            </a:r>
            <a:endParaRPr sz="1800">
              <a:latin typeface="Trebuchet MS"/>
              <a:cs typeface="Trebuchet MS"/>
            </a:endParaRPr>
          </a:p>
          <a:p>
            <a:pPr marL="584200" marR="5080" lvl="1" indent="-227329">
              <a:lnSpc>
                <a:spcPct val="100000"/>
              </a:lnSpc>
              <a:spcBef>
                <a:spcPts val="430"/>
              </a:spcBef>
              <a:buChar char="–"/>
              <a:tabLst>
                <a:tab pos="584200" algn="l"/>
              </a:tabLst>
            </a:pP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will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do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their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share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take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an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active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in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seeing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it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others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well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as  </a:t>
            </a:r>
            <a:r>
              <a:rPr sz="1800" spc="-75" dirty="0">
                <a:latin typeface="Trebuchet MS"/>
                <a:cs typeface="Trebuchet MS"/>
              </a:rPr>
              <a:t>themselves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uphold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spirit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letter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Honor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Code.</a:t>
            </a:r>
            <a:endParaRPr sz="1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Trebuchet MS"/>
              <a:buChar char="–"/>
            </a:pPr>
            <a:endParaRPr sz="2600">
              <a:latin typeface="Times New Roman"/>
              <a:cs typeface="Times New Roman"/>
            </a:endParaRPr>
          </a:p>
          <a:p>
            <a:pPr marL="243204" marR="226060" indent="-230504">
              <a:lnSpc>
                <a:spcPct val="100000"/>
              </a:lnSpc>
              <a:buChar char="•"/>
              <a:tabLst>
                <a:tab pos="243204" algn="l"/>
              </a:tabLst>
            </a:pPr>
            <a:r>
              <a:rPr sz="1800" spc="-100" dirty="0">
                <a:latin typeface="Trebuchet MS"/>
                <a:cs typeface="Trebuchet MS"/>
              </a:rPr>
              <a:t>The </a:t>
            </a:r>
            <a:r>
              <a:rPr sz="1800" spc="-105" dirty="0">
                <a:latin typeface="Trebuchet MS"/>
                <a:cs typeface="Trebuchet MS"/>
              </a:rPr>
              <a:t>faculty </a:t>
            </a:r>
            <a:r>
              <a:rPr sz="1800" spc="-30" dirty="0">
                <a:latin typeface="Trebuchet MS"/>
                <a:cs typeface="Trebuchet MS"/>
              </a:rPr>
              <a:t>on </a:t>
            </a:r>
            <a:r>
              <a:rPr sz="1800" spc="-85" dirty="0">
                <a:latin typeface="Trebuchet MS"/>
                <a:cs typeface="Trebuchet MS"/>
              </a:rPr>
              <a:t>its part manifests its confidence </a:t>
            </a:r>
            <a:r>
              <a:rPr sz="1800" spc="-75" dirty="0">
                <a:latin typeface="Trebuchet MS"/>
                <a:cs typeface="Trebuchet MS"/>
              </a:rPr>
              <a:t>in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40" dirty="0">
                <a:latin typeface="Trebuchet MS"/>
                <a:cs typeface="Trebuchet MS"/>
              </a:rPr>
              <a:t>honor </a:t>
            </a:r>
            <a:r>
              <a:rPr sz="1800" spc="-70" dirty="0">
                <a:latin typeface="Trebuchet MS"/>
                <a:cs typeface="Trebuchet MS"/>
              </a:rPr>
              <a:t>of </a:t>
            </a:r>
            <a:r>
              <a:rPr sz="1800" spc="-85" dirty="0">
                <a:latin typeface="Trebuchet MS"/>
                <a:cs typeface="Trebuchet MS"/>
              </a:rPr>
              <a:t>its </a:t>
            </a:r>
            <a:r>
              <a:rPr sz="1800" spc="-70" dirty="0">
                <a:latin typeface="Trebuchet MS"/>
                <a:cs typeface="Trebuchet MS"/>
              </a:rPr>
              <a:t>students by </a:t>
            </a:r>
            <a:r>
              <a:rPr sz="1800" spc="-90" dirty="0">
                <a:latin typeface="Trebuchet MS"/>
                <a:cs typeface="Trebuchet MS"/>
              </a:rPr>
              <a:t>refraining  </a:t>
            </a:r>
            <a:r>
              <a:rPr sz="1800" spc="-75" dirty="0">
                <a:latin typeface="Trebuchet MS"/>
                <a:cs typeface="Trebuchet MS"/>
              </a:rPr>
              <a:t>from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proctoring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examinations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from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taking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unusual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unreasonable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precautions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  </a:t>
            </a:r>
            <a:r>
              <a:rPr sz="1800" spc="-85" dirty="0">
                <a:latin typeface="Trebuchet MS"/>
                <a:cs typeface="Trebuchet MS"/>
              </a:rPr>
              <a:t>prevent </a:t>
            </a:r>
            <a:r>
              <a:rPr sz="1800" spc="-80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forms of </a:t>
            </a:r>
            <a:r>
              <a:rPr sz="1800" spc="-65" dirty="0">
                <a:latin typeface="Trebuchet MS"/>
                <a:cs typeface="Trebuchet MS"/>
              </a:rPr>
              <a:t>dishonesty </a:t>
            </a:r>
            <a:r>
              <a:rPr sz="1800" spc="-70" dirty="0">
                <a:latin typeface="Trebuchet MS"/>
                <a:cs typeface="Trebuchet MS"/>
              </a:rPr>
              <a:t>mentioned </a:t>
            </a:r>
            <a:r>
              <a:rPr sz="1800" spc="-95" dirty="0">
                <a:latin typeface="Trebuchet MS"/>
                <a:cs typeface="Trebuchet MS"/>
              </a:rPr>
              <a:t>above. </a:t>
            </a:r>
            <a:r>
              <a:rPr sz="1800" spc="-100" dirty="0">
                <a:latin typeface="Trebuchet MS"/>
                <a:cs typeface="Trebuchet MS"/>
              </a:rPr>
              <a:t>The </a:t>
            </a:r>
            <a:r>
              <a:rPr sz="1800" spc="-105" dirty="0">
                <a:latin typeface="Trebuchet MS"/>
                <a:cs typeface="Trebuchet MS"/>
              </a:rPr>
              <a:t>faculty </a:t>
            </a:r>
            <a:r>
              <a:rPr sz="1800" spc="-100" dirty="0">
                <a:latin typeface="Trebuchet MS"/>
                <a:cs typeface="Trebuchet MS"/>
              </a:rPr>
              <a:t>will </a:t>
            </a:r>
            <a:r>
              <a:rPr sz="1800" spc="-65" dirty="0">
                <a:latin typeface="Trebuchet MS"/>
                <a:cs typeface="Trebuchet MS"/>
              </a:rPr>
              <a:t>also </a:t>
            </a:r>
            <a:r>
              <a:rPr sz="1800" spc="-100" dirty="0">
                <a:latin typeface="Trebuchet MS"/>
                <a:cs typeface="Trebuchet MS"/>
              </a:rPr>
              <a:t>avoid, </a:t>
            </a:r>
            <a:r>
              <a:rPr sz="1800" spc="-55" dirty="0">
                <a:latin typeface="Trebuchet MS"/>
                <a:cs typeface="Trebuchet MS"/>
              </a:rPr>
              <a:t>as </a:t>
            </a:r>
            <a:r>
              <a:rPr sz="1800" spc="-105" dirty="0">
                <a:latin typeface="Trebuchet MS"/>
                <a:cs typeface="Trebuchet MS"/>
              </a:rPr>
              <a:t>far </a:t>
            </a:r>
            <a:r>
              <a:rPr sz="1800" spc="-55" dirty="0">
                <a:latin typeface="Trebuchet MS"/>
                <a:cs typeface="Trebuchet MS"/>
              </a:rPr>
              <a:t>as  </a:t>
            </a:r>
            <a:r>
              <a:rPr sz="1800" spc="-110" dirty="0">
                <a:latin typeface="Trebuchet MS"/>
                <a:cs typeface="Trebuchet MS"/>
              </a:rPr>
              <a:t>practicable,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academic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procedures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that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create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temptations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violate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Honor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Code.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Trebuchet MS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3204" marR="416559" indent="-230504">
              <a:lnSpc>
                <a:spcPct val="100000"/>
              </a:lnSpc>
              <a:spcBef>
                <a:spcPts val="5"/>
              </a:spcBef>
              <a:buChar char="•"/>
              <a:tabLst>
                <a:tab pos="243204" algn="l"/>
              </a:tabLst>
            </a:pPr>
            <a:r>
              <a:rPr sz="1800" spc="-60" dirty="0">
                <a:latin typeface="Trebuchet MS"/>
                <a:cs typeface="Trebuchet MS"/>
              </a:rPr>
              <a:t>While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faculty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alone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has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right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obligation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set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academic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requirements,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the  </a:t>
            </a:r>
            <a:r>
              <a:rPr sz="1800" spc="-70" dirty="0">
                <a:latin typeface="Trebuchet MS"/>
                <a:cs typeface="Trebuchet MS"/>
              </a:rPr>
              <a:t>students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faculty </a:t>
            </a:r>
            <a:r>
              <a:rPr sz="1800" spc="-100" dirty="0">
                <a:latin typeface="Trebuchet MS"/>
                <a:cs typeface="Trebuchet MS"/>
              </a:rPr>
              <a:t>will </a:t>
            </a:r>
            <a:r>
              <a:rPr sz="1800" spc="-65" dirty="0">
                <a:latin typeface="Trebuchet MS"/>
                <a:cs typeface="Trebuchet MS"/>
              </a:rPr>
              <a:t>work </a:t>
            </a:r>
            <a:r>
              <a:rPr sz="1800" spc="-80" dirty="0">
                <a:latin typeface="Trebuchet MS"/>
                <a:cs typeface="Trebuchet MS"/>
              </a:rPr>
              <a:t>together to establish </a:t>
            </a:r>
            <a:r>
              <a:rPr sz="1800" spc="-85" dirty="0">
                <a:latin typeface="Trebuchet MS"/>
                <a:cs typeface="Trebuchet MS"/>
              </a:rPr>
              <a:t>optimal </a:t>
            </a:r>
            <a:r>
              <a:rPr sz="1800" spc="-70" dirty="0">
                <a:latin typeface="Trebuchet MS"/>
                <a:cs typeface="Trebuchet MS"/>
              </a:rPr>
              <a:t>conditions </a:t>
            </a:r>
            <a:r>
              <a:rPr sz="1800" spc="-85" dirty="0">
                <a:latin typeface="Trebuchet MS"/>
                <a:cs typeface="Trebuchet MS"/>
              </a:rPr>
              <a:t>for </a:t>
            </a:r>
            <a:r>
              <a:rPr sz="1800" spc="-65" dirty="0">
                <a:latin typeface="Trebuchet MS"/>
                <a:cs typeface="Trebuchet MS"/>
              </a:rPr>
              <a:t>honorable  </a:t>
            </a:r>
            <a:r>
              <a:rPr sz="1800" spc="-95" dirty="0">
                <a:latin typeface="Trebuchet MS"/>
                <a:cs typeface="Trebuchet MS"/>
              </a:rPr>
              <a:t>academic</a:t>
            </a:r>
            <a:r>
              <a:rPr sz="1800" spc="-14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work.</a:t>
            </a:r>
            <a:endParaRPr sz="1800">
              <a:latin typeface="Trebuchet MS"/>
              <a:cs typeface="Trebuchet MS"/>
            </a:endParaRPr>
          </a:p>
          <a:p>
            <a:pPr marL="2971800" marR="1066800" indent="-1882775">
              <a:lnSpc>
                <a:spcPct val="100000"/>
              </a:lnSpc>
              <a:spcBef>
                <a:spcPts val="430"/>
              </a:spcBef>
            </a:pPr>
            <a:r>
              <a:rPr sz="1800" spc="-70" dirty="0">
                <a:latin typeface="Trebuchet MS"/>
                <a:cs typeface="Trebuchet MS"/>
              </a:rPr>
              <a:t>see </a:t>
            </a:r>
            <a:r>
              <a:rPr sz="1800" spc="-90" dirty="0">
                <a:latin typeface="Trebuchet MS"/>
                <a:cs typeface="Trebuchet MS"/>
              </a:rPr>
              <a:t>also: </a:t>
            </a:r>
            <a:r>
              <a:rPr sz="1800" u="heavy" spc="-9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2"/>
              </a:rPr>
              <a:t>http://cs106a.stanford.edu/handouts/2-Honor-Code.pdf</a:t>
            </a:r>
            <a:r>
              <a:rPr sz="1800" spc="-95" dirty="0">
                <a:solidFill>
                  <a:srgbClr val="009999"/>
                </a:solidFill>
                <a:latin typeface="Trebuchet MS"/>
                <a:cs typeface="Trebuchet MS"/>
                <a:hlinkClick r:id="rId2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and  </a:t>
            </a:r>
            <a:r>
              <a:rPr sz="1800" u="heavy" spc="-10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Trebuchet MS"/>
                <a:cs typeface="Trebuchet MS"/>
                <a:hlinkClick r:id="rId3"/>
              </a:rPr>
              <a:t>http://honorcode.stanford.edu/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831" y="221995"/>
            <a:ext cx="70161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Honor Code and </a:t>
            </a:r>
            <a:r>
              <a:rPr spc="-10" dirty="0"/>
              <a:t>CS</a:t>
            </a:r>
            <a:r>
              <a:rPr spc="-40" dirty="0"/>
              <a:t> </a:t>
            </a:r>
            <a:r>
              <a:rPr spc="-10" dirty="0"/>
              <a:t>106A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1140" y="1273688"/>
            <a:ext cx="8413115" cy="5128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385"/>
              </a:spcBef>
              <a:buChar char="•"/>
              <a:tabLst>
                <a:tab pos="243204" algn="l"/>
              </a:tabLst>
            </a:pPr>
            <a:r>
              <a:rPr sz="2400" spc="-110" dirty="0">
                <a:latin typeface="Trebuchet MS"/>
                <a:cs typeface="Trebuchet MS"/>
              </a:rPr>
              <a:t>Please </a:t>
            </a:r>
            <a:r>
              <a:rPr sz="2400" spc="-100" dirty="0">
                <a:latin typeface="Trebuchet MS"/>
                <a:cs typeface="Trebuchet MS"/>
              </a:rPr>
              <a:t>help </a:t>
            </a:r>
            <a:r>
              <a:rPr sz="2400" spc="-45" dirty="0">
                <a:latin typeface="Trebuchet MS"/>
                <a:cs typeface="Trebuchet MS"/>
              </a:rPr>
              <a:t>us </a:t>
            </a:r>
            <a:r>
              <a:rPr sz="2400" spc="-85" dirty="0">
                <a:latin typeface="Trebuchet MS"/>
                <a:cs typeface="Trebuchet MS"/>
              </a:rPr>
              <a:t>ensure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academic </a:t>
            </a:r>
            <a:r>
              <a:rPr sz="2400" spc="-130" dirty="0">
                <a:latin typeface="Trebuchet MS"/>
                <a:cs typeface="Trebuchet MS"/>
              </a:rPr>
              <a:t>integrity: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270"/>
              </a:spcBef>
              <a:buChar char="–"/>
              <a:tabLst>
                <a:tab pos="584200" algn="l"/>
              </a:tabLst>
            </a:pPr>
            <a:r>
              <a:rPr sz="2200" spc="-125" dirty="0">
                <a:latin typeface="Trebuchet MS"/>
                <a:cs typeface="Trebuchet MS"/>
              </a:rPr>
              <a:t>indicate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any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assistance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received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10" dirty="0">
                <a:latin typeface="Trebuchet MS"/>
                <a:cs typeface="Trebuchet MS"/>
              </a:rPr>
              <a:t>HW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(books,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web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20" dirty="0">
                <a:latin typeface="Trebuchet MS"/>
                <a:cs typeface="Trebuchet MS"/>
              </a:rPr>
              <a:t>sites,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friends).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265"/>
              </a:spcBef>
              <a:buChar char="–"/>
              <a:tabLst>
                <a:tab pos="584200" algn="l"/>
              </a:tabLst>
            </a:pPr>
            <a:r>
              <a:rPr sz="2200" spc="-50" dirty="0">
                <a:latin typeface="Trebuchet MS"/>
                <a:cs typeface="Trebuchet MS"/>
              </a:rPr>
              <a:t>do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not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look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at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other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people's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solution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code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i="1" spc="-120" dirty="0">
                <a:latin typeface="Trebuchet MS"/>
                <a:cs typeface="Trebuchet MS"/>
              </a:rPr>
              <a:t>(outside</a:t>
            </a:r>
            <a:r>
              <a:rPr sz="2200" i="1" spc="-170" dirty="0">
                <a:latin typeface="Trebuchet MS"/>
                <a:cs typeface="Trebuchet MS"/>
              </a:rPr>
              <a:t> </a:t>
            </a:r>
            <a:r>
              <a:rPr sz="2200" i="1" spc="-135" dirty="0">
                <a:latin typeface="Trebuchet MS"/>
                <a:cs typeface="Trebuchet MS"/>
              </a:rPr>
              <a:t>of</a:t>
            </a:r>
            <a:r>
              <a:rPr sz="2200" i="1" spc="-160" dirty="0">
                <a:latin typeface="Trebuchet MS"/>
                <a:cs typeface="Trebuchet MS"/>
              </a:rPr>
              <a:t> </a:t>
            </a:r>
            <a:r>
              <a:rPr sz="2200" i="1" spc="-110" dirty="0">
                <a:latin typeface="Trebuchet MS"/>
                <a:cs typeface="Trebuchet MS"/>
              </a:rPr>
              <a:t>your</a:t>
            </a:r>
            <a:r>
              <a:rPr sz="2200" i="1" spc="-170" dirty="0">
                <a:latin typeface="Trebuchet MS"/>
                <a:cs typeface="Trebuchet MS"/>
              </a:rPr>
              <a:t> </a:t>
            </a:r>
            <a:r>
              <a:rPr sz="2200" i="1" spc="-150" dirty="0">
                <a:latin typeface="Trebuchet MS"/>
                <a:cs typeface="Trebuchet MS"/>
              </a:rPr>
              <a:t>pair)</a:t>
            </a:r>
            <a:r>
              <a:rPr sz="2200" spc="-150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265"/>
              </a:spcBef>
              <a:buChar char="–"/>
              <a:tabLst>
                <a:tab pos="584200" algn="l"/>
              </a:tabLst>
            </a:pPr>
            <a:r>
              <a:rPr sz="2200" spc="-50" dirty="0">
                <a:latin typeface="Trebuchet MS"/>
                <a:cs typeface="Trebuchet MS"/>
              </a:rPr>
              <a:t>do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not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give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your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solution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code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others,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post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it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web.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265"/>
              </a:spcBef>
              <a:buChar char="–"/>
              <a:tabLst>
                <a:tab pos="584200" algn="l"/>
              </a:tabLst>
            </a:pPr>
            <a:r>
              <a:rPr sz="2200" spc="-95" dirty="0">
                <a:latin typeface="Trebuchet MS"/>
                <a:cs typeface="Trebuchet MS"/>
              </a:rPr>
              <a:t>report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any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inappropriate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activity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see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performed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by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others.</a:t>
            </a:r>
            <a:endParaRPr sz="2200">
              <a:latin typeface="Trebuchet MS"/>
              <a:cs typeface="Trebuchet MS"/>
            </a:endParaRPr>
          </a:p>
          <a:p>
            <a:pPr marL="243204" marR="721360" indent="-230504">
              <a:lnSpc>
                <a:spcPct val="100000"/>
              </a:lnSpc>
              <a:spcBef>
                <a:spcPts val="1720"/>
              </a:spcBef>
              <a:buChar char="•"/>
              <a:tabLst>
                <a:tab pos="243204" algn="l"/>
              </a:tabLst>
            </a:pPr>
            <a:r>
              <a:rPr sz="2400" spc="-80" dirty="0">
                <a:latin typeface="Trebuchet MS"/>
                <a:cs typeface="Trebuchet MS"/>
              </a:rPr>
              <a:t>Assignments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checked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regularly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similarity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help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105" dirty="0">
                <a:latin typeface="Trebuchet MS"/>
                <a:cs typeface="Trebuchet MS"/>
              </a:rPr>
              <a:t>software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tools.</a:t>
            </a:r>
            <a:endParaRPr sz="2400">
              <a:latin typeface="Trebuchet MS"/>
              <a:cs typeface="Trebuchet MS"/>
            </a:endParaRPr>
          </a:p>
          <a:p>
            <a:pPr marL="243204" marR="113664" indent="-230504">
              <a:lnSpc>
                <a:spcPct val="100000"/>
              </a:lnSpc>
              <a:spcBef>
                <a:spcPts val="1725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If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realize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that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have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made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mistake,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may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retract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your  </a:t>
            </a:r>
            <a:r>
              <a:rPr sz="2400" spc="-70" dirty="0">
                <a:latin typeface="Trebuchet MS"/>
                <a:cs typeface="Trebuchet MS"/>
              </a:rPr>
              <a:t>submission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assignment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at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any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5" dirty="0">
                <a:latin typeface="Trebuchet MS"/>
                <a:cs typeface="Trebuchet MS"/>
              </a:rPr>
              <a:t>time,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no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questions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asked.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1730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If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need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help,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please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contact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us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we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help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you.</a:t>
            </a:r>
            <a:endParaRPr sz="2400">
              <a:latin typeface="Trebuchet MS"/>
              <a:cs typeface="Trebuchet MS"/>
            </a:endParaRPr>
          </a:p>
          <a:p>
            <a:pPr marL="584200" marR="5080" lvl="1" indent="-227329">
              <a:lnSpc>
                <a:spcPct val="100000"/>
              </a:lnSpc>
              <a:spcBef>
                <a:spcPts val="535"/>
              </a:spcBef>
              <a:buChar char="–"/>
              <a:tabLst>
                <a:tab pos="584200" algn="l"/>
              </a:tabLst>
            </a:pPr>
            <a:r>
              <a:rPr sz="2200" spc="-95" dirty="0">
                <a:latin typeface="Trebuchet MS"/>
                <a:cs typeface="Trebuchet MS"/>
              </a:rPr>
              <a:t>we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do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not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want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5" dirty="0">
                <a:latin typeface="Trebuchet MS"/>
                <a:cs typeface="Trebuchet MS"/>
              </a:rPr>
              <a:t>feel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any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pressure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violate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Honor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Code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  </a:t>
            </a:r>
            <a:r>
              <a:rPr sz="2200" spc="-85" dirty="0">
                <a:latin typeface="Trebuchet MS"/>
                <a:cs typeface="Trebuchet MS"/>
              </a:rPr>
              <a:t>order </a:t>
            </a:r>
            <a:r>
              <a:rPr sz="2200" spc="-90" dirty="0">
                <a:latin typeface="Trebuchet MS"/>
                <a:cs typeface="Trebuchet MS"/>
              </a:rPr>
              <a:t>to </a:t>
            </a:r>
            <a:r>
              <a:rPr sz="2200" spc="-100" dirty="0">
                <a:latin typeface="Trebuchet MS"/>
                <a:cs typeface="Trebuchet MS"/>
              </a:rPr>
              <a:t>succeed </a:t>
            </a:r>
            <a:r>
              <a:rPr sz="2200" spc="-90" dirty="0">
                <a:latin typeface="Trebuchet MS"/>
                <a:cs typeface="Trebuchet MS"/>
              </a:rPr>
              <a:t>in this</a:t>
            </a:r>
            <a:r>
              <a:rPr sz="2200" spc="-49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course.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300" y="221995"/>
            <a:ext cx="4187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02715" algn="l"/>
              </a:tabLst>
            </a:pPr>
            <a:r>
              <a:rPr spc="-5" dirty="0"/>
              <a:t>Plan	For</a:t>
            </a:r>
            <a:r>
              <a:rPr spc="-70" dirty="0"/>
              <a:t> </a:t>
            </a:r>
            <a:r>
              <a:rPr spc="-5" dirty="0"/>
              <a:t>Today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88212"/>
            <a:ext cx="4227195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60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40" dirty="0">
                <a:solidFill>
                  <a:srgbClr val="BFBFBF"/>
                </a:solidFill>
                <a:latin typeface="Trebuchet MS"/>
                <a:cs typeface="Trebuchet MS"/>
              </a:rPr>
              <a:t>Introduction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130" dirty="0">
                <a:solidFill>
                  <a:srgbClr val="BFBFBF"/>
                </a:solidFill>
                <a:latin typeface="Trebuchet MS"/>
                <a:cs typeface="Trebuchet MS"/>
              </a:rPr>
              <a:t>Course</a:t>
            </a:r>
            <a:r>
              <a:rPr sz="3600" spc="-290" dirty="0">
                <a:solidFill>
                  <a:srgbClr val="BFBFBF"/>
                </a:solidFill>
                <a:latin typeface="Trebuchet MS"/>
                <a:cs typeface="Trebuchet MS"/>
              </a:rPr>
              <a:t> </a:t>
            </a:r>
            <a:r>
              <a:rPr sz="3600" spc="-175" dirty="0">
                <a:solidFill>
                  <a:srgbClr val="BFBFBF"/>
                </a:solidFill>
                <a:latin typeface="Trebuchet MS"/>
                <a:cs typeface="Trebuchet MS"/>
              </a:rPr>
              <a:t>Policies</a:t>
            </a:r>
            <a:endParaRPr sz="36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25" dirty="0">
                <a:latin typeface="Trebuchet MS"/>
                <a:cs typeface="Trebuchet MS"/>
              </a:rPr>
              <a:t>Meet </a:t>
            </a:r>
            <a:r>
              <a:rPr sz="3600" spc="-210" dirty="0">
                <a:latin typeface="Trebuchet MS"/>
                <a:cs typeface="Trebuchet MS"/>
              </a:rPr>
              <a:t>Karel </a:t>
            </a:r>
            <a:r>
              <a:rPr sz="3600" spc="-165" dirty="0">
                <a:latin typeface="Trebuchet MS"/>
                <a:cs typeface="Trebuchet MS"/>
              </a:rPr>
              <a:t>the</a:t>
            </a:r>
            <a:r>
              <a:rPr sz="3600" spc="-64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Robot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0" y="2514600"/>
            <a:ext cx="799195" cy="997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487" y="221995"/>
            <a:ext cx="61671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Meet Karel the</a:t>
            </a:r>
            <a:r>
              <a:rPr spc="-85" dirty="0"/>
              <a:t> </a:t>
            </a:r>
            <a:r>
              <a:rPr spc="-5" dirty="0"/>
              <a:t>Robot!</a:t>
            </a:r>
          </a:p>
        </p:txBody>
      </p:sp>
      <p:sp>
        <p:nvSpPr>
          <p:cNvPr id="3" name="object 3"/>
          <p:cNvSpPr/>
          <p:nvPr/>
        </p:nvSpPr>
        <p:spPr>
          <a:xfrm>
            <a:off x="2691383" y="1828800"/>
            <a:ext cx="3761232" cy="4404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Nice </a:t>
            </a:r>
            <a:r>
              <a:rPr spc="-10" dirty="0"/>
              <a:t>to </a:t>
            </a:r>
            <a:r>
              <a:rPr spc="-5" dirty="0"/>
              <a:t>meet</a:t>
            </a:r>
            <a:r>
              <a:rPr spc="-50" dirty="0"/>
              <a:t> </a:t>
            </a:r>
            <a:r>
              <a:rPr spc="-5" dirty="0"/>
              <a:t>you!</a:t>
            </a:r>
          </a:p>
        </p:txBody>
      </p:sp>
      <p:sp>
        <p:nvSpPr>
          <p:cNvPr id="3" name="object 3"/>
          <p:cNvSpPr/>
          <p:nvPr/>
        </p:nvSpPr>
        <p:spPr>
          <a:xfrm>
            <a:off x="310895" y="1417319"/>
            <a:ext cx="8522208" cy="4660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7487" y="221995"/>
            <a:ext cx="61671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b="1" spc="-5" dirty="0">
                <a:solidFill>
                  <a:srgbClr val="FFFFFF"/>
                </a:solidFill>
                <a:latin typeface="Tahoma"/>
                <a:cs typeface="Tahoma"/>
              </a:rPr>
              <a:t>Meet Karel the</a:t>
            </a:r>
            <a:r>
              <a:rPr sz="44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Tahoma"/>
                <a:cs typeface="Tahoma"/>
              </a:rPr>
              <a:t>Robot!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1383" y="1828800"/>
            <a:ext cx="3761232" cy="4404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34" y="1447807"/>
            <a:ext cx="3352800" cy="3238500"/>
          </a:xfrm>
          <a:custGeom>
            <a:avLst/>
            <a:gdLst/>
            <a:ahLst/>
            <a:cxnLst/>
            <a:rect l="l" t="t" r="r" b="b"/>
            <a:pathLst>
              <a:path w="3352800" h="3238500">
                <a:moveTo>
                  <a:pt x="1692722" y="0"/>
                </a:moveTo>
                <a:lnTo>
                  <a:pt x="1643172" y="186"/>
                </a:lnTo>
                <a:lnTo>
                  <a:pt x="1593676" y="1348"/>
                </a:lnTo>
                <a:lnTo>
                  <a:pt x="1544268" y="3482"/>
                </a:lnTo>
                <a:lnTo>
                  <a:pt x="1494982" y="6587"/>
                </a:lnTo>
                <a:lnTo>
                  <a:pt x="1445854" y="10659"/>
                </a:lnTo>
                <a:lnTo>
                  <a:pt x="1396918" y="15696"/>
                </a:lnTo>
                <a:lnTo>
                  <a:pt x="1348207" y="21696"/>
                </a:lnTo>
                <a:lnTo>
                  <a:pt x="1299758" y="28656"/>
                </a:lnTo>
                <a:lnTo>
                  <a:pt x="1251603" y="36573"/>
                </a:lnTo>
                <a:lnTo>
                  <a:pt x="1203779" y="45445"/>
                </a:lnTo>
                <a:lnTo>
                  <a:pt x="1156318" y="55270"/>
                </a:lnTo>
                <a:lnTo>
                  <a:pt x="1109256" y="66044"/>
                </a:lnTo>
                <a:lnTo>
                  <a:pt x="1062628" y="77767"/>
                </a:lnTo>
                <a:lnTo>
                  <a:pt x="1016467" y="90434"/>
                </a:lnTo>
                <a:lnTo>
                  <a:pt x="970809" y="104043"/>
                </a:lnTo>
                <a:lnTo>
                  <a:pt x="925687" y="118592"/>
                </a:lnTo>
                <a:lnTo>
                  <a:pt x="881137" y="134079"/>
                </a:lnTo>
                <a:lnTo>
                  <a:pt x="837193" y="150501"/>
                </a:lnTo>
                <a:lnTo>
                  <a:pt x="793889" y="167855"/>
                </a:lnTo>
                <a:lnTo>
                  <a:pt x="751259" y="186138"/>
                </a:lnTo>
                <a:lnTo>
                  <a:pt x="709339" y="205349"/>
                </a:lnTo>
                <a:lnTo>
                  <a:pt x="668163" y="225485"/>
                </a:lnTo>
                <a:lnTo>
                  <a:pt x="627766" y="246543"/>
                </a:lnTo>
                <a:lnTo>
                  <a:pt x="588181" y="268521"/>
                </a:lnTo>
                <a:lnTo>
                  <a:pt x="549443" y="291416"/>
                </a:lnTo>
                <a:lnTo>
                  <a:pt x="511588" y="315226"/>
                </a:lnTo>
                <a:lnTo>
                  <a:pt x="474649" y="339948"/>
                </a:lnTo>
                <a:lnTo>
                  <a:pt x="438661" y="365580"/>
                </a:lnTo>
                <a:lnTo>
                  <a:pt x="403658" y="392119"/>
                </a:lnTo>
                <a:lnTo>
                  <a:pt x="369675" y="419562"/>
                </a:lnTo>
                <a:lnTo>
                  <a:pt x="332037" y="452122"/>
                </a:lnTo>
                <a:lnTo>
                  <a:pt x="296452" y="485308"/>
                </a:lnTo>
                <a:lnTo>
                  <a:pt x="262914" y="519084"/>
                </a:lnTo>
                <a:lnTo>
                  <a:pt x="231418" y="553416"/>
                </a:lnTo>
                <a:lnTo>
                  <a:pt x="201957" y="588267"/>
                </a:lnTo>
                <a:lnTo>
                  <a:pt x="174526" y="623602"/>
                </a:lnTo>
                <a:lnTo>
                  <a:pt x="149119" y="659385"/>
                </a:lnTo>
                <a:lnTo>
                  <a:pt x="125730" y="695580"/>
                </a:lnTo>
                <a:lnTo>
                  <a:pt x="104354" y="732153"/>
                </a:lnTo>
                <a:lnTo>
                  <a:pt x="84984" y="769066"/>
                </a:lnTo>
                <a:lnTo>
                  <a:pt x="67616" y="806284"/>
                </a:lnTo>
                <a:lnTo>
                  <a:pt x="52242" y="843772"/>
                </a:lnTo>
                <a:lnTo>
                  <a:pt x="38857" y="881495"/>
                </a:lnTo>
                <a:lnTo>
                  <a:pt x="27456" y="919415"/>
                </a:lnTo>
                <a:lnTo>
                  <a:pt x="18033" y="957498"/>
                </a:lnTo>
                <a:lnTo>
                  <a:pt x="10581" y="995708"/>
                </a:lnTo>
                <a:lnTo>
                  <a:pt x="5096" y="1034010"/>
                </a:lnTo>
                <a:lnTo>
                  <a:pt x="1570" y="1072367"/>
                </a:lnTo>
                <a:lnTo>
                  <a:pt x="0" y="1110744"/>
                </a:lnTo>
                <a:lnTo>
                  <a:pt x="377" y="1149105"/>
                </a:lnTo>
                <a:lnTo>
                  <a:pt x="2698" y="1187415"/>
                </a:lnTo>
                <a:lnTo>
                  <a:pt x="6956" y="1225638"/>
                </a:lnTo>
                <a:lnTo>
                  <a:pt x="13145" y="1263738"/>
                </a:lnTo>
                <a:lnTo>
                  <a:pt x="21260" y="1301679"/>
                </a:lnTo>
                <a:lnTo>
                  <a:pt x="31294" y="1339427"/>
                </a:lnTo>
                <a:lnTo>
                  <a:pt x="43242" y="1376944"/>
                </a:lnTo>
                <a:lnTo>
                  <a:pt x="57098" y="1414196"/>
                </a:lnTo>
                <a:lnTo>
                  <a:pt x="72857" y="1451147"/>
                </a:lnTo>
                <a:lnTo>
                  <a:pt x="90512" y="1487762"/>
                </a:lnTo>
                <a:lnTo>
                  <a:pt x="110058" y="1524003"/>
                </a:lnTo>
                <a:lnTo>
                  <a:pt x="131489" y="1559837"/>
                </a:lnTo>
                <a:lnTo>
                  <a:pt x="154798" y="1595226"/>
                </a:lnTo>
                <a:lnTo>
                  <a:pt x="179982" y="1630137"/>
                </a:lnTo>
                <a:lnTo>
                  <a:pt x="207032" y="1664531"/>
                </a:lnTo>
                <a:lnTo>
                  <a:pt x="235945" y="1698375"/>
                </a:lnTo>
                <a:lnTo>
                  <a:pt x="266713" y="1731633"/>
                </a:lnTo>
                <a:lnTo>
                  <a:pt x="299332" y="1764268"/>
                </a:lnTo>
                <a:lnTo>
                  <a:pt x="333795" y="1796245"/>
                </a:lnTo>
                <a:lnTo>
                  <a:pt x="370096" y="1827529"/>
                </a:lnTo>
                <a:lnTo>
                  <a:pt x="408230" y="1858083"/>
                </a:lnTo>
                <a:lnTo>
                  <a:pt x="448191" y="1887873"/>
                </a:lnTo>
                <a:lnTo>
                  <a:pt x="489974" y="1916862"/>
                </a:lnTo>
                <a:lnTo>
                  <a:pt x="533571" y="1945014"/>
                </a:lnTo>
                <a:lnTo>
                  <a:pt x="578979" y="1972295"/>
                </a:lnTo>
                <a:lnTo>
                  <a:pt x="626190" y="1998668"/>
                </a:lnTo>
                <a:lnTo>
                  <a:pt x="12678" y="3238365"/>
                </a:lnTo>
                <a:lnTo>
                  <a:pt x="1192152" y="2198489"/>
                </a:lnTo>
                <a:lnTo>
                  <a:pt x="2160094" y="2198489"/>
                </a:lnTo>
                <a:lnTo>
                  <a:pt x="2172410" y="2196072"/>
                </a:lnTo>
                <a:lnTo>
                  <a:pt x="2221501" y="2185326"/>
                </a:lnTo>
                <a:lnTo>
                  <a:pt x="2270085" y="2173572"/>
                </a:lnTo>
                <a:lnTo>
                  <a:pt x="2318126" y="2160817"/>
                </a:lnTo>
                <a:lnTo>
                  <a:pt x="2365588" y="2147069"/>
                </a:lnTo>
                <a:lnTo>
                  <a:pt x="2412433" y="2132334"/>
                </a:lnTo>
                <a:lnTo>
                  <a:pt x="2458625" y="2116622"/>
                </a:lnTo>
                <a:lnTo>
                  <a:pt x="2504128" y="2099938"/>
                </a:lnTo>
                <a:lnTo>
                  <a:pt x="2548905" y="2082292"/>
                </a:lnTo>
                <a:lnTo>
                  <a:pt x="2592919" y="2063691"/>
                </a:lnTo>
                <a:lnTo>
                  <a:pt x="2636134" y="2044141"/>
                </a:lnTo>
                <a:lnTo>
                  <a:pt x="2678512" y="2023652"/>
                </a:lnTo>
                <a:lnTo>
                  <a:pt x="2720019" y="2002229"/>
                </a:lnTo>
                <a:lnTo>
                  <a:pt x="2760616" y="1979882"/>
                </a:lnTo>
                <a:lnTo>
                  <a:pt x="2800267" y="1956617"/>
                </a:lnTo>
                <a:lnTo>
                  <a:pt x="2838936" y="1932443"/>
                </a:lnTo>
                <a:lnTo>
                  <a:pt x="2876586" y="1907366"/>
                </a:lnTo>
                <a:lnTo>
                  <a:pt x="2913180" y="1881395"/>
                </a:lnTo>
                <a:lnTo>
                  <a:pt x="2948682" y="1854536"/>
                </a:lnTo>
                <a:lnTo>
                  <a:pt x="2983056" y="1826799"/>
                </a:lnTo>
                <a:lnTo>
                  <a:pt x="3020694" y="1794239"/>
                </a:lnTo>
                <a:lnTo>
                  <a:pt x="3056279" y="1761053"/>
                </a:lnTo>
                <a:lnTo>
                  <a:pt x="3089816" y="1727277"/>
                </a:lnTo>
                <a:lnTo>
                  <a:pt x="3121313" y="1692945"/>
                </a:lnTo>
                <a:lnTo>
                  <a:pt x="3150774" y="1658094"/>
                </a:lnTo>
                <a:lnTo>
                  <a:pt x="3178205" y="1622759"/>
                </a:lnTo>
                <a:lnTo>
                  <a:pt x="3203611" y="1586976"/>
                </a:lnTo>
                <a:lnTo>
                  <a:pt x="3227000" y="1550780"/>
                </a:lnTo>
                <a:lnTo>
                  <a:pt x="3248377" y="1514208"/>
                </a:lnTo>
                <a:lnTo>
                  <a:pt x="3267746" y="1477295"/>
                </a:lnTo>
                <a:lnTo>
                  <a:pt x="3285115" y="1440077"/>
                </a:lnTo>
                <a:lnTo>
                  <a:pt x="3300489" y="1402589"/>
                </a:lnTo>
                <a:lnTo>
                  <a:pt x="3313873" y="1364866"/>
                </a:lnTo>
                <a:lnTo>
                  <a:pt x="3325274" y="1326946"/>
                </a:lnTo>
                <a:lnTo>
                  <a:pt x="3334698" y="1288863"/>
                </a:lnTo>
                <a:lnTo>
                  <a:pt x="3342150" y="1250653"/>
                </a:lnTo>
                <a:lnTo>
                  <a:pt x="3347635" y="1212351"/>
                </a:lnTo>
                <a:lnTo>
                  <a:pt x="3351160" y="1173994"/>
                </a:lnTo>
                <a:lnTo>
                  <a:pt x="3352731" y="1135617"/>
                </a:lnTo>
                <a:lnTo>
                  <a:pt x="3352353" y="1097256"/>
                </a:lnTo>
                <a:lnTo>
                  <a:pt x="3350033" y="1058946"/>
                </a:lnTo>
                <a:lnTo>
                  <a:pt x="3345775" y="1020723"/>
                </a:lnTo>
                <a:lnTo>
                  <a:pt x="3339586" y="982623"/>
                </a:lnTo>
                <a:lnTo>
                  <a:pt x="3331471" y="944682"/>
                </a:lnTo>
                <a:lnTo>
                  <a:pt x="3321437" y="906934"/>
                </a:lnTo>
                <a:lnTo>
                  <a:pt x="3309489" y="869417"/>
                </a:lnTo>
                <a:lnTo>
                  <a:pt x="3295632" y="832165"/>
                </a:lnTo>
                <a:lnTo>
                  <a:pt x="3279874" y="795214"/>
                </a:lnTo>
                <a:lnTo>
                  <a:pt x="3262219" y="758599"/>
                </a:lnTo>
                <a:lnTo>
                  <a:pt x="3242673" y="722358"/>
                </a:lnTo>
                <a:lnTo>
                  <a:pt x="3221242" y="686524"/>
                </a:lnTo>
                <a:lnTo>
                  <a:pt x="3197932" y="651135"/>
                </a:lnTo>
                <a:lnTo>
                  <a:pt x="3172749" y="616224"/>
                </a:lnTo>
                <a:lnTo>
                  <a:pt x="3145698" y="581829"/>
                </a:lnTo>
                <a:lnTo>
                  <a:pt x="3116786" y="547985"/>
                </a:lnTo>
                <a:lnTo>
                  <a:pt x="3086017" y="514728"/>
                </a:lnTo>
                <a:lnTo>
                  <a:pt x="3053399" y="482093"/>
                </a:lnTo>
                <a:lnTo>
                  <a:pt x="3018936" y="450116"/>
                </a:lnTo>
                <a:lnTo>
                  <a:pt x="2982635" y="418832"/>
                </a:lnTo>
                <a:lnTo>
                  <a:pt x="2944500" y="388277"/>
                </a:lnTo>
                <a:lnTo>
                  <a:pt x="2904539" y="358488"/>
                </a:lnTo>
                <a:lnTo>
                  <a:pt x="2862757" y="329499"/>
                </a:lnTo>
                <a:lnTo>
                  <a:pt x="2819159" y="301347"/>
                </a:lnTo>
                <a:lnTo>
                  <a:pt x="2773752" y="274066"/>
                </a:lnTo>
                <a:lnTo>
                  <a:pt x="2726541" y="247693"/>
                </a:lnTo>
                <a:lnTo>
                  <a:pt x="2684542" y="225790"/>
                </a:lnTo>
                <a:lnTo>
                  <a:pt x="2641838" y="204918"/>
                </a:lnTo>
                <a:lnTo>
                  <a:pt x="2598462" y="185074"/>
                </a:lnTo>
                <a:lnTo>
                  <a:pt x="2554450" y="166255"/>
                </a:lnTo>
                <a:lnTo>
                  <a:pt x="2509836" y="148459"/>
                </a:lnTo>
                <a:lnTo>
                  <a:pt x="2464655" y="131683"/>
                </a:lnTo>
                <a:lnTo>
                  <a:pt x="2418940" y="115926"/>
                </a:lnTo>
                <a:lnTo>
                  <a:pt x="2372727" y="101184"/>
                </a:lnTo>
                <a:lnTo>
                  <a:pt x="2326049" y="87454"/>
                </a:lnTo>
                <a:lnTo>
                  <a:pt x="2278943" y="74735"/>
                </a:lnTo>
                <a:lnTo>
                  <a:pt x="2231441" y="63024"/>
                </a:lnTo>
                <a:lnTo>
                  <a:pt x="2183579" y="52318"/>
                </a:lnTo>
                <a:lnTo>
                  <a:pt x="2135390" y="42615"/>
                </a:lnTo>
                <a:lnTo>
                  <a:pt x="2086911" y="33913"/>
                </a:lnTo>
                <a:lnTo>
                  <a:pt x="2038174" y="26208"/>
                </a:lnTo>
                <a:lnTo>
                  <a:pt x="1989215" y="19498"/>
                </a:lnTo>
                <a:lnTo>
                  <a:pt x="1940068" y="13781"/>
                </a:lnTo>
                <a:lnTo>
                  <a:pt x="1890768" y="9054"/>
                </a:lnTo>
                <a:lnTo>
                  <a:pt x="1841348" y="5315"/>
                </a:lnTo>
                <a:lnTo>
                  <a:pt x="1791845" y="2562"/>
                </a:lnTo>
                <a:lnTo>
                  <a:pt x="1742291" y="790"/>
                </a:lnTo>
                <a:lnTo>
                  <a:pt x="1692722" y="0"/>
                </a:lnTo>
                <a:close/>
              </a:path>
              <a:path w="3352800" h="3238500">
                <a:moveTo>
                  <a:pt x="2160094" y="2198489"/>
                </a:moveTo>
                <a:lnTo>
                  <a:pt x="1192152" y="2198489"/>
                </a:lnTo>
                <a:lnTo>
                  <a:pt x="1243910" y="2208352"/>
                </a:lnTo>
                <a:lnTo>
                  <a:pt x="1295856" y="2217061"/>
                </a:lnTo>
                <a:lnTo>
                  <a:pt x="1347955" y="2224625"/>
                </a:lnTo>
                <a:lnTo>
                  <a:pt x="1400170" y="2231051"/>
                </a:lnTo>
                <a:lnTo>
                  <a:pt x="1452464" y="2236347"/>
                </a:lnTo>
                <a:lnTo>
                  <a:pt x="1504801" y="2240520"/>
                </a:lnTo>
                <a:lnTo>
                  <a:pt x="1557144" y="2243578"/>
                </a:lnTo>
                <a:lnTo>
                  <a:pt x="1609457" y="2245529"/>
                </a:lnTo>
                <a:lnTo>
                  <a:pt x="1661702" y="2246380"/>
                </a:lnTo>
                <a:lnTo>
                  <a:pt x="1713844" y="2246139"/>
                </a:lnTo>
                <a:lnTo>
                  <a:pt x="1765845" y="2244813"/>
                </a:lnTo>
                <a:lnTo>
                  <a:pt x="1817670" y="2242410"/>
                </a:lnTo>
                <a:lnTo>
                  <a:pt x="1869280" y="2238938"/>
                </a:lnTo>
                <a:lnTo>
                  <a:pt x="1920641" y="2234404"/>
                </a:lnTo>
                <a:lnTo>
                  <a:pt x="1971715" y="2228815"/>
                </a:lnTo>
                <a:lnTo>
                  <a:pt x="2022465" y="2222180"/>
                </a:lnTo>
                <a:lnTo>
                  <a:pt x="2072856" y="2214506"/>
                </a:lnTo>
                <a:lnTo>
                  <a:pt x="2122849" y="2205801"/>
                </a:lnTo>
                <a:lnTo>
                  <a:pt x="2160094" y="2198489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32" y="1447806"/>
            <a:ext cx="3352800" cy="3238500"/>
          </a:xfrm>
          <a:custGeom>
            <a:avLst/>
            <a:gdLst/>
            <a:ahLst/>
            <a:cxnLst/>
            <a:rect l="l" t="t" r="r" b="b"/>
            <a:pathLst>
              <a:path w="3352800" h="3238500">
                <a:moveTo>
                  <a:pt x="12675" y="3238365"/>
                </a:moveTo>
                <a:lnTo>
                  <a:pt x="626190" y="1998664"/>
                </a:lnTo>
                <a:lnTo>
                  <a:pt x="578979" y="1972292"/>
                </a:lnTo>
                <a:lnTo>
                  <a:pt x="533572" y="1945012"/>
                </a:lnTo>
                <a:lnTo>
                  <a:pt x="489974" y="1916860"/>
                </a:lnTo>
                <a:lnTo>
                  <a:pt x="448191" y="1887871"/>
                </a:lnTo>
                <a:lnTo>
                  <a:pt x="408230" y="1858082"/>
                </a:lnTo>
                <a:lnTo>
                  <a:pt x="370096" y="1827528"/>
                </a:lnTo>
                <a:lnTo>
                  <a:pt x="333794" y="1796245"/>
                </a:lnTo>
                <a:lnTo>
                  <a:pt x="299332" y="1764268"/>
                </a:lnTo>
                <a:lnTo>
                  <a:pt x="266713" y="1731633"/>
                </a:lnTo>
                <a:lnTo>
                  <a:pt x="235945" y="1698376"/>
                </a:lnTo>
                <a:lnTo>
                  <a:pt x="207032" y="1664532"/>
                </a:lnTo>
                <a:lnTo>
                  <a:pt x="179981" y="1630137"/>
                </a:lnTo>
                <a:lnTo>
                  <a:pt x="154798" y="1595227"/>
                </a:lnTo>
                <a:lnTo>
                  <a:pt x="131488" y="1559838"/>
                </a:lnTo>
                <a:lnTo>
                  <a:pt x="110058" y="1524004"/>
                </a:lnTo>
                <a:lnTo>
                  <a:pt x="90512" y="1487763"/>
                </a:lnTo>
                <a:lnTo>
                  <a:pt x="72857" y="1451148"/>
                </a:lnTo>
                <a:lnTo>
                  <a:pt x="57098" y="1414198"/>
                </a:lnTo>
                <a:lnTo>
                  <a:pt x="43242" y="1376945"/>
                </a:lnTo>
                <a:lnTo>
                  <a:pt x="31294" y="1339428"/>
                </a:lnTo>
                <a:lnTo>
                  <a:pt x="21259" y="1301680"/>
                </a:lnTo>
                <a:lnTo>
                  <a:pt x="13145" y="1263739"/>
                </a:lnTo>
                <a:lnTo>
                  <a:pt x="6956" y="1225639"/>
                </a:lnTo>
                <a:lnTo>
                  <a:pt x="2698" y="1187416"/>
                </a:lnTo>
                <a:lnTo>
                  <a:pt x="377" y="1149106"/>
                </a:lnTo>
                <a:lnTo>
                  <a:pt x="0" y="1110745"/>
                </a:lnTo>
                <a:lnTo>
                  <a:pt x="1570" y="1072368"/>
                </a:lnTo>
                <a:lnTo>
                  <a:pt x="5096" y="1034011"/>
                </a:lnTo>
                <a:lnTo>
                  <a:pt x="10581" y="995709"/>
                </a:lnTo>
                <a:lnTo>
                  <a:pt x="18033" y="957499"/>
                </a:lnTo>
                <a:lnTo>
                  <a:pt x="27457" y="919416"/>
                </a:lnTo>
                <a:lnTo>
                  <a:pt x="38858" y="881495"/>
                </a:lnTo>
                <a:lnTo>
                  <a:pt x="52242" y="843773"/>
                </a:lnTo>
                <a:lnTo>
                  <a:pt x="67616" y="806285"/>
                </a:lnTo>
                <a:lnTo>
                  <a:pt x="84985" y="769066"/>
                </a:lnTo>
                <a:lnTo>
                  <a:pt x="104355" y="732153"/>
                </a:lnTo>
                <a:lnTo>
                  <a:pt x="125731" y="695581"/>
                </a:lnTo>
                <a:lnTo>
                  <a:pt x="149120" y="659385"/>
                </a:lnTo>
                <a:lnTo>
                  <a:pt x="174527" y="623602"/>
                </a:lnTo>
                <a:lnTo>
                  <a:pt x="201958" y="588267"/>
                </a:lnTo>
                <a:lnTo>
                  <a:pt x="231419" y="553416"/>
                </a:lnTo>
                <a:lnTo>
                  <a:pt x="262916" y="519084"/>
                </a:lnTo>
                <a:lnTo>
                  <a:pt x="296454" y="485307"/>
                </a:lnTo>
                <a:lnTo>
                  <a:pt x="332039" y="452121"/>
                </a:lnTo>
                <a:lnTo>
                  <a:pt x="369677" y="419561"/>
                </a:lnTo>
                <a:lnTo>
                  <a:pt x="403660" y="392118"/>
                </a:lnTo>
                <a:lnTo>
                  <a:pt x="438663" y="365579"/>
                </a:lnTo>
                <a:lnTo>
                  <a:pt x="474651" y="339947"/>
                </a:lnTo>
                <a:lnTo>
                  <a:pt x="511590" y="315225"/>
                </a:lnTo>
                <a:lnTo>
                  <a:pt x="549446" y="291415"/>
                </a:lnTo>
                <a:lnTo>
                  <a:pt x="588183" y="268520"/>
                </a:lnTo>
                <a:lnTo>
                  <a:pt x="627768" y="246542"/>
                </a:lnTo>
                <a:lnTo>
                  <a:pt x="668166" y="225484"/>
                </a:lnTo>
                <a:lnTo>
                  <a:pt x="709342" y="205348"/>
                </a:lnTo>
                <a:lnTo>
                  <a:pt x="751262" y="186137"/>
                </a:lnTo>
                <a:lnTo>
                  <a:pt x="793891" y="167853"/>
                </a:lnTo>
                <a:lnTo>
                  <a:pt x="837196" y="150499"/>
                </a:lnTo>
                <a:lnTo>
                  <a:pt x="881140" y="134078"/>
                </a:lnTo>
                <a:lnTo>
                  <a:pt x="925690" y="118591"/>
                </a:lnTo>
                <a:lnTo>
                  <a:pt x="970812" y="104042"/>
                </a:lnTo>
                <a:lnTo>
                  <a:pt x="1016470" y="90432"/>
                </a:lnTo>
                <a:lnTo>
                  <a:pt x="1062631" y="77765"/>
                </a:lnTo>
                <a:lnTo>
                  <a:pt x="1109259" y="66043"/>
                </a:lnTo>
                <a:lnTo>
                  <a:pt x="1156321" y="55269"/>
                </a:lnTo>
                <a:lnTo>
                  <a:pt x="1203782" y="45444"/>
                </a:lnTo>
                <a:lnTo>
                  <a:pt x="1251606" y="36572"/>
                </a:lnTo>
                <a:lnTo>
                  <a:pt x="1299761" y="28655"/>
                </a:lnTo>
                <a:lnTo>
                  <a:pt x="1348210" y="21695"/>
                </a:lnTo>
                <a:lnTo>
                  <a:pt x="1396921" y="15695"/>
                </a:lnTo>
                <a:lnTo>
                  <a:pt x="1445857" y="10658"/>
                </a:lnTo>
                <a:lnTo>
                  <a:pt x="1494986" y="6586"/>
                </a:lnTo>
                <a:lnTo>
                  <a:pt x="1544271" y="3482"/>
                </a:lnTo>
                <a:lnTo>
                  <a:pt x="1593679" y="1348"/>
                </a:lnTo>
                <a:lnTo>
                  <a:pt x="1643175" y="186"/>
                </a:lnTo>
                <a:lnTo>
                  <a:pt x="1692725" y="0"/>
                </a:lnTo>
                <a:lnTo>
                  <a:pt x="1742294" y="791"/>
                </a:lnTo>
                <a:lnTo>
                  <a:pt x="1791848" y="2562"/>
                </a:lnTo>
                <a:lnTo>
                  <a:pt x="1841352" y="5316"/>
                </a:lnTo>
                <a:lnTo>
                  <a:pt x="1890771" y="9055"/>
                </a:lnTo>
                <a:lnTo>
                  <a:pt x="1940072" y="13782"/>
                </a:lnTo>
                <a:lnTo>
                  <a:pt x="1989219" y="19499"/>
                </a:lnTo>
                <a:lnTo>
                  <a:pt x="2038178" y="26209"/>
                </a:lnTo>
                <a:lnTo>
                  <a:pt x="2086915" y="33914"/>
                </a:lnTo>
                <a:lnTo>
                  <a:pt x="2135395" y="42617"/>
                </a:lnTo>
                <a:lnTo>
                  <a:pt x="2183583" y="52320"/>
                </a:lnTo>
                <a:lnTo>
                  <a:pt x="2231445" y="63026"/>
                </a:lnTo>
                <a:lnTo>
                  <a:pt x="2278947" y="74737"/>
                </a:lnTo>
                <a:lnTo>
                  <a:pt x="2326054" y="87456"/>
                </a:lnTo>
                <a:lnTo>
                  <a:pt x="2372732" y="101186"/>
                </a:lnTo>
                <a:lnTo>
                  <a:pt x="2418945" y="115928"/>
                </a:lnTo>
                <a:lnTo>
                  <a:pt x="2464660" y="131686"/>
                </a:lnTo>
                <a:lnTo>
                  <a:pt x="2509842" y="148462"/>
                </a:lnTo>
                <a:lnTo>
                  <a:pt x="2554456" y="166258"/>
                </a:lnTo>
                <a:lnTo>
                  <a:pt x="2598469" y="185077"/>
                </a:lnTo>
                <a:lnTo>
                  <a:pt x="2641844" y="204922"/>
                </a:lnTo>
                <a:lnTo>
                  <a:pt x="2684549" y="225794"/>
                </a:lnTo>
                <a:lnTo>
                  <a:pt x="2726548" y="247697"/>
                </a:lnTo>
                <a:lnTo>
                  <a:pt x="2773759" y="274070"/>
                </a:lnTo>
                <a:lnTo>
                  <a:pt x="2819166" y="301350"/>
                </a:lnTo>
                <a:lnTo>
                  <a:pt x="2862763" y="329502"/>
                </a:lnTo>
                <a:lnTo>
                  <a:pt x="2904546" y="358490"/>
                </a:lnTo>
                <a:lnTo>
                  <a:pt x="2944507" y="388279"/>
                </a:lnTo>
                <a:lnTo>
                  <a:pt x="2982641" y="418833"/>
                </a:lnTo>
                <a:lnTo>
                  <a:pt x="3018942" y="450117"/>
                </a:lnTo>
                <a:lnTo>
                  <a:pt x="3053405" y="482094"/>
                </a:lnTo>
                <a:lnTo>
                  <a:pt x="3086023" y="514729"/>
                </a:lnTo>
                <a:lnTo>
                  <a:pt x="3116791" y="547986"/>
                </a:lnTo>
                <a:lnTo>
                  <a:pt x="3145704" y="581830"/>
                </a:lnTo>
                <a:lnTo>
                  <a:pt x="3172754" y="616224"/>
                </a:lnTo>
                <a:lnTo>
                  <a:pt x="3197937" y="651134"/>
                </a:lnTo>
                <a:lnTo>
                  <a:pt x="3221247" y="686524"/>
                </a:lnTo>
                <a:lnTo>
                  <a:pt x="3242678" y="722357"/>
                </a:lnTo>
                <a:lnTo>
                  <a:pt x="3262224" y="758599"/>
                </a:lnTo>
                <a:lnTo>
                  <a:pt x="3279879" y="795213"/>
                </a:lnTo>
                <a:lnTo>
                  <a:pt x="3295637" y="832164"/>
                </a:lnTo>
                <a:lnTo>
                  <a:pt x="3309494" y="869416"/>
                </a:lnTo>
                <a:lnTo>
                  <a:pt x="3321442" y="906934"/>
                </a:lnTo>
                <a:lnTo>
                  <a:pt x="3331476" y="944681"/>
                </a:lnTo>
                <a:lnTo>
                  <a:pt x="3339591" y="982623"/>
                </a:lnTo>
                <a:lnTo>
                  <a:pt x="3345780" y="1020723"/>
                </a:lnTo>
                <a:lnTo>
                  <a:pt x="3350037" y="1058946"/>
                </a:lnTo>
                <a:lnTo>
                  <a:pt x="3352358" y="1097256"/>
                </a:lnTo>
                <a:lnTo>
                  <a:pt x="3352736" y="1135617"/>
                </a:lnTo>
                <a:lnTo>
                  <a:pt x="3351165" y="1173994"/>
                </a:lnTo>
                <a:lnTo>
                  <a:pt x="3347640" y="1212352"/>
                </a:lnTo>
                <a:lnTo>
                  <a:pt x="3342154" y="1250653"/>
                </a:lnTo>
                <a:lnTo>
                  <a:pt x="3334703" y="1288864"/>
                </a:lnTo>
                <a:lnTo>
                  <a:pt x="3325279" y="1326947"/>
                </a:lnTo>
                <a:lnTo>
                  <a:pt x="3313878" y="1364868"/>
                </a:lnTo>
                <a:lnTo>
                  <a:pt x="3300493" y="1402590"/>
                </a:lnTo>
                <a:lnTo>
                  <a:pt x="3285120" y="1440079"/>
                </a:lnTo>
                <a:lnTo>
                  <a:pt x="3267751" y="1477297"/>
                </a:lnTo>
                <a:lnTo>
                  <a:pt x="3248381" y="1514211"/>
                </a:lnTo>
                <a:lnTo>
                  <a:pt x="3227005" y="1550783"/>
                </a:lnTo>
                <a:lnTo>
                  <a:pt x="3203616" y="1586979"/>
                </a:lnTo>
                <a:lnTo>
                  <a:pt x="3178209" y="1622762"/>
                </a:lnTo>
                <a:lnTo>
                  <a:pt x="3150777" y="1658098"/>
                </a:lnTo>
                <a:lnTo>
                  <a:pt x="3121316" y="1692949"/>
                </a:lnTo>
                <a:lnTo>
                  <a:pt x="3089820" y="1727281"/>
                </a:lnTo>
                <a:lnTo>
                  <a:pt x="3056282" y="1761058"/>
                </a:lnTo>
                <a:lnTo>
                  <a:pt x="3020697" y="1794244"/>
                </a:lnTo>
                <a:lnTo>
                  <a:pt x="2983058" y="1826804"/>
                </a:lnTo>
                <a:lnTo>
                  <a:pt x="2948685" y="1854542"/>
                </a:lnTo>
                <a:lnTo>
                  <a:pt x="2913183" y="1881400"/>
                </a:lnTo>
                <a:lnTo>
                  <a:pt x="2876589" y="1907371"/>
                </a:lnTo>
                <a:lnTo>
                  <a:pt x="2838939" y="1932448"/>
                </a:lnTo>
                <a:lnTo>
                  <a:pt x="2800270" y="1956622"/>
                </a:lnTo>
                <a:lnTo>
                  <a:pt x="2760619" y="1979886"/>
                </a:lnTo>
                <a:lnTo>
                  <a:pt x="2720022" y="2002233"/>
                </a:lnTo>
                <a:lnTo>
                  <a:pt x="2678516" y="2023655"/>
                </a:lnTo>
                <a:lnTo>
                  <a:pt x="2636137" y="2044145"/>
                </a:lnTo>
                <a:lnTo>
                  <a:pt x="2592923" y="2063694"/>
                </a:lnTo>
                <a:lnTo>
                  <a:pt x="2548909" y="2082295"/>
                </a:lnTo>
                <a:lnTo>
                  <a:pt x="2504132" y="2099941"/>
                </a:lnTo>
                <a:lnTo>
                  <a:pt x="2458629" y="2116624"/>
                </a:lnTo>
                <a:lnTo>
                  <a:pt x="2412437" y="2132337"/>
                </a:lnTo>
                <a:lnTo>
                  <a:pt x="2365592" y="2147071"/>
                </a:lnTo>
                <a:lnTo>
                  <a:pt x="2318130" y="2160819"/>
                </a:lnTo>
                <a:lnTo>
                  <a:pt x="2270089" y="2173574"/>
                </a:lnTo>
                <a:lnTo>
                  <a:pt x="2221505" y="2185328"/>
                </a:lnTo>
                <a:lnTo>
                  <a:pt x="2172414" y="2196073"/>
                </a:lnTo>
                <a:lnTo>
                  <a:pt x="2122854" y="2205802"/>
                </a:lnTo>
                <a:lnTo>
                  <a:pt x="2072860" y="2214508"/>
                </a:lnTo>
                <a:lnTo>
                  <a:pt x="2022470" y="2222182"/>
                </a:lnTo>
                <a:lnTo>
                  <a:pt x="1971719" y="2228817"/>
                </a:lnTo>
                <a:lnTo>
                  <a:pt x="1920646" y="2234405"/>
                </a:lnTo>
                <a:lnTo>
                  <a:pt x="1869285" y="2238939"/>
                </a:lnTo>
                <a:lnTo>
                  <a:pt x="1817674" y="2242411"/>
                </a:lnTo>
                <a:lnTo>
                  <a:pt x="1765850" y="2244814"/>
                </a:lnTo>
                <a:lnTo>
                  <a:pt x="1713849" y="2246140"/>
                </a:lnTo>
                <a:lnTo>
                  <a:pt x="1661707" y="2246382"/>
                </a:lnTo>
                <a:lnTo>
                  <a:pt x="1609462" y="2245531"/>
                </a:lnTo>
                <a:lnTo>
                  <a:pt x="1557149" y="2243580"/>
                </a:lnTo>
                <a:lnTo>
                  <a:pt x="1504806" y="2240523"/>
                </a:lnTo>
                <a:lnTo>
                  <a:pt x="1452469" y="2236350"/>
                </a:lnTo>
                <a:lnTo>
                  <a:pt x="1400175" y="2231054"/>
                </a:lnTo>
                <a:lnTo>
                  <a:pt x="1347960" y="2224628"/>
                </a:lnTo>
                <a:lnTo>
                  <a:pt x="1295861" y="2217065"/>
                </a:lnTo>
                <a:lnTo>
                  <a:pt x="1243915" y="2208356"/>
                </a:lnTo>
                <a:lnTo>
                  <a:pt x="1192157" y="2198494"/>
                </a:lnTo>
                <a:lnTo>
                  <a:pt x="12675" y="323836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51397" y="2322067"/>
            <a:ext cx="21170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Arial"/>
                <a:cs typeface="Arial"/>
              </a:rPr>
              <a:t>Hello,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world!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875" y="225044"/>
            <a:ext cx="37763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Karel's</a:t>
            </a:r>
            <a:r>
              <a:rPr spc="-85" dirty="0"/>
              <a:t> </a:t>
            </a:r>
            <a:r>
              <a:rPr spc="-5" dirty="0"/>
              <a:t>World</a:t>
            </a:r>
          </a:p>
        </p:txBody>
      </p:sp>
      <p:sp>
        <p:nvSpPr>
          <p:cNvPr id="3" name="object 3"/>
          <p:cNvSpPr/>
          <p:nvPr/>
        </p:nvSpPr>
        <p:spPr>
          <a:xfrm>
            <a:off x="2514600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4600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3275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3275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3537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537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2212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2212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2475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2475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16125" y="2602483"/>
            <a:ext cx="166370" cy="1990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45587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750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4525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34000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634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2496240" y="2343840"/>
          <a:ext cx="4201795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895" algn="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79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895" algn="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875" y="225044"/>
            <a:ext cx="37763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Karel's</a:t>
            </a:r>
            <a:r>
              <a:rPr spc="-85" dirty="0"/>
              <a:t> </a:t>
            </a:r>
            <a:r>
              <a:rPr spc="-5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212" y="3807651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3275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275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537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3537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2212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2212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2475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32475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16125" y="2602483"/>
            <a:ext cx="166370" cy="1990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45587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750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04525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34000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34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496240" y="2343840"/>
          <a:ext cx="4201795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895" algn="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79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2895" algn="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2670175" y="40925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4704" y="4102608"/>
            <a:ext cx="585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875" y="225044"/>
            <a:ext cx="37763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Karel's</a:t>
            </a:r>
            <a:r>
              <a:rPr spc="-85" dirty="0"/>
              <a:t> </a:t>
            </a:r>
            <a:r>
              <a:rPr spc="-5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212" y="3807651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3275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275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537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3537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18912" y="3736340"/>
            <a:ext cx="197485" cy="768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02212" y="31908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2212" y="23622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32475" y="31908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2475" y="23622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30512" y="2075179"/>
            <a:ext cx="3515360" cy="768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42010" algn="l"/>
                <a:tab pos="1671320" algn="l"/>
                <a:tab pos="2500630" algn="l"/>
                <a:tab pos="3329940" algn="l"/>
              </a:tabLst>
            </a:pPr>
            <a:r>
              <a:rPr sz="4850" b="1" spc="5" dirty="0">
                <a:latin typeface="Arial"/>
                <a:cs typeface="Arial"/>
              </a:rPr>
              <a:t>.	.	.	.	.</a:t>
            </a:r>
            <a:endParaRPr sz="4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6125" y="4263644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16125" y="3431539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6125" y="2602483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5587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50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04525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34000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63462" y="509270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95987" y="33147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14600" y="2362200"/>
            <a:ext cx="4146550" cy="2487930"/>
          </a:xfrm>
          <a:custGeom>
            <a:avLst/>
            <a:gdLst/>
            <a:ahLst/>
            <a:cxnLst/>
            <a:rect l="l" t="t" r="r" b="b"/>
            <a:pathLst>
              <a:path w="4146550" h="2487929">
                <a:moveTo>
                  <a:pt x="0" y="0"/>
                </a:moveTo>
                <a:lnTo>
                  <a:pt x="4146552" y="0"/>
                </a:lnTo>
                <a:lnTo>
                  <a:pt x="4146552" y="2487611"/>
                </a:lnTo>
                <a:lnTo>
                  <a:pt x="0" y="2487611"/>
                </a:lnTo>
                <a:lnTo>
                  <a:pt x="0" y="0"/>
                </a:lnTo>
                <a:close/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73537" y="3190875"/>
            <a:ext cx="1905" cy="830580"/>
          </a:xfrm>
          <a:custGeom>
            <a:avLst/>
            <a:gdLst/>
            <a:ahLst/>
            <a:cxnLst/>
            <a:rect l="l" t="t" r="r" b="b"/>
            <a:pathLst>
              <a:path w="1904" h="830579">
                <a:moveTo>
                  <a:pt x="0" y="0"/>
                </a:moveTo>
                <a:lnTo>
                  <a:pt x="1588" y="830263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3537" y="4021137"/>
            <a:ext cx="1659255" cy="1905"/>
          </a:xfrm>
          <a:custGeom>
            <a:avLst/>
            <a:gdLst/>
            <a:ahLst/>
            <a:cxnLst/>
            <a:rect l="l" t="t" r="r" b="b"/>
            <a:pathLst>
              <a:path w="1659254" h="1904">
                <a:moveTo>
                  <a:pt x="0" y="0"/>
                </a:moveTo>
                <a:lnTo>
                  <a:pt x="1658940" y="1587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14600" y="3190875"/>
            <a:ext cx="1659255" cy="1905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8940" y="1588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70175" y="40925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84704" y="4102608"/>
            <a:ext cx="585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15685" y="3775897"/>
            <a:ext cx="1905000" cy="725805"/>
          </a:xfrm>
          <a:custGeom>
            <a:avLst/>
            <a:gdLst/>
            <a:ahLst/>
            <a:cxnLst/>
            <a:rect l="l" t="t" r="r" b="b"/>
            <a:pathLst>
              <a:path w="1905000" h="725804">
                <a:moveTo>
                  <a:pt x="930285" y="0"/>
                </a:moveTo>
                <a:lnTo>
                  <a:pt x="876178" y="742"/>
                </a:lnTo>
                <a:lnTo>
                  <a:pt x="822331" y="2290"/>
                </a:lnTo>
                <a:lnTo>
                  <a:pt x="768886" y="4641"/>
                </a:lnTo>
                <a:lnTo>
                  <a:pt x="715982" y="7790"/>
                </a:lnTo>
                <a:lnTo>
                  <a:pt x="663760" y="11732"/>
                </a:lnTo>
                <a:lnTo>
                  <a:pt x="612359" y="16465"/>
                </a:lnTo>
                <a:lnTo>
                  <a:pt x="561920" y="21984"/>
                </a:lnTo>
                <a:lnTo>
                  <a:pt x="512583" y="28285"/>
                </a:lnTo>
                <a:lnTo>
                  <a:pt x="464487" y="35363"/>
                </a:lnTo>
                <a:lnTo>
                  <a:pt x="417773" y="43216"/>
                </a:lnTo>
                <a:lnTo>
                  <a:pt x="372581" y="51838"/>
                </a:lnTo>
                <a:lnTo>
                  <a:pt x="329052" y="61226"/>
                </a:lnTo>
                <a:lnTo>
                  <a:pt x="287324" y="71376"/>
                </a:lnTo>
                <a:lnTo>
                  <a:pt x="247538" y="82283"/>
                </a:lnTo>
                <a:lnTo>
                  <a:pt x="209835" y="93945"/>
                </a:lnTo>
                <a:lnTo>
                  <a:pt x="158556" y="112443"/>
                </a:lnTo>
                <a:lnTo>
                  <a:pt x="114538" y="131743"/>
                </a:lnTo>
                <a:lnTo>
                  <a:pt x="77728" y="151721"/>
                </a:lnTo>
                <a:lnTo>
                  <a:pt x="25526" y="193210"/>
                </a:lnTo>
                <a:lnTo>
                  <a:pt x="1540" y="235909"/>
                </a:lnTo>
                <a:lnTo>
                  <a:pt x="0" y="257401"/>
                </a:lnTo>
                <a:lnTo>
                  <a:pt x="5358" y="278820"/>
                </a:lnTo>
                <a:lnTo>
                  <a:pt x="36569" y="320943"/>
                </a:lnTo>
                <a:lnTo>
                  <a:pt x="94761" y="361279"/>
                </a:lnTo>
                <a:lnTo>
                  <a:pt x="133846" y="380465"/>
                </a:lnTo>
                <a:lnTo>
                  <a:pt x="179522" y="398828"/>
                </a:lnTo>
                <a:lnTo>
                  <a:pt x="231737" y="416246"/>
                </a:lnTo>
                <a:lnTo>
                  <a:pt x="290440" y="432592"/>
                </a:lnTo>
                <a:lnTo>
                  <a:pt x="355580" y="447741"/>
                </a:lnTo>
                <a:lnTo>
                  <a:pt x="6990" y="725503"/>
                </a:lnTo>
                <a:lnTo>
                  <a:pt x="677144" y="492509"/>
                </a:lnTo>
                <a:lnTo>
                  <a:pt x="1226807" y="492509"/>
                </a:lnTo>
                <a:lnTo>
                  <a:pt x="1234112" y="491972"/>
                </a:lnTo>
                <a:lnTo>
                  <a:pt x="1286863" y="487204"/>
                </a:lnTo>
                <a:lnTo>
                  <a:pt x="1338507" y="481626"/>
                </a:lnTo>
                <a:lnTo>
                  <a:pt x="1388902" y="475250"/>
                </a:lnTo>
                <a:lnTo>
                  <a:pt x="1437905" y="468086"/>
                </a:lnTo>
                <a:lnTo>
                  <a:pt x="1485374" y="460148"/>
                </a:lnTo>
                <a:lnTo>
                  <a:pt x="1531165" y="451445"/>
                </a:lnTo>
                <a:lnTo>
                  <a:pt x="1575137" y="441991"/>
                </a:lnTo>
                <a:lnTo>
                  <a:pt x="1617146" y="431797"/>
                </a:lnTo>
                <a:lnTo>
                  <a:pt x="1657050" y="420874"/>
                </a:lnTo>
                <a:lnTo>
                  <a:pt x="1694706" y="409235"/>
                </a:lnTo>
                <a:lnTo>
                  <a:pt x="1745984" y="390737"/>
                </a:lnTo>
                <a:lnTo>
                  <a:pt x="1790003" y="371437"/>
                </a:lnTo>
                <a:lnTo>
                  <a:pt x="1826813" y="351459"/>
                </a:lnTo>
                <a:lnTo>
                  <a:pt x="1879015" y="309972"/>
                </a:lnTo>
                <a:lnTo>
                  <a:pt x="1903001" y="267274"/>
                </a:lnTo>
                <a:lnTo>
                  <a:pt x="1904541" y="245783"/>
                </a:lnTo>
                <a:lnTo>
                  <a:pt x="1899182" y="224364"/>
                </a:lnTo>
                <a:lnTo>
                  <a:pt x="1867972" y="182242"/>
                </a:lnTo>
                <a:lnTo>
                  <a:pt x="1809780" y="141906"/>
                </a:lnTo>
                <a:lnTo>
                  <a:pt x="1770695" y="122720"/>
                </a:lnTo>
                <a:lnTo>
                  <a:pt x="1725019" y="104355"/>
                </a:lnTo>
                <a:lnTo>
                  <a:pt x="1672804" y="86937"/>
                </a:lnTo>
                <a:lnTo>
                  <a:pt x="1614101" y="70590"/>
                </a:lnTo>
                <a:lnTo>
                  <a:pt x="1548961" y="55438"/>
                </a:lnTo>
                <a:lnTo>
                  <a:pt x="1502645" y="46192"/>
                </a:lnTo>
                <a:lnTo>
                  <a:pt x="1454910" y="37801"/>
                </a:lnTo>
                <a:lnTo>
                  <a:pt x="1405895" y="30260"/>
                </a:lnTo>
                <a:lnTo>
                  <a:pt x="1355740" y="23566"/>
                </a:lnTo>
                <a:lnTo>
                  <a:pt x="1304585" y="17714"/>
                </a:lnTo>
                <a:lnTo>
                  <a:pt x="1252572" y="12700"/>
                </a:lnTo>
                <a:lnTo>
                  <a:pt x="1199839" y="8521"/>
                </a:lnTo>
                <a:lnTo>
                  <a:pt x="1146526" y="5172"/>
                </a:lnTo>
                <a:lnTo>
                  <a:pt x="1092775" y="2650"/>
                </a:lnTo>
                <a:lnTo>
                  <a:pt x="1038724" y="949"/>
                </a:lnTo>
                <a:lnTo>
                  <a:pt x="984514" y="67"/>
                </a:lnTo>
                <a:lnTo>
                  <a:pt x="930285" y="0"/>
                </a:lnTo>
                <a:close/>
              </a:path>
              <a:path w="1905000" h="725804">
                <a:moveTo>
                  <a:pt x="1226807" y="492509"/>
                </a:moveTo>
                <a:lnTo>
                  <a:pt x="677144" y="492509"/>
                </a:lnTo>
                <a:lnTo>
                  <a:pt x="733111" y="496487"/>
                </a:lnTo>
                <a:lnTo>
                  <a:pt x="789399" y="499539"/>
                </a:lnTo>
                <a:lnTo>
                  <a:pt x="845864" y="501675"/>
                </a:lnTo>
                <a:lnTo>
                  <a:pt x="902364" y="502907"/>
                </a:lnTo>
                <a:lnTo>
                  <a:pt x="958757" y="503247"/>
                </a:lnTo>
                <a:lnTo>
                  <a:pt x="1014899" y="502706"/>
                </a:lnTo>
                <a:lnTo>
                  <a:pt x="1070649" y="501296"/>
                </a:lnTo>
                <a:lnTo>
                  <a:pt x="1125862" y="499030"/>
                </a:lnTo>
                <a:lnTo>
                  <a:pt x="1180398" y="495918"/>
                </a:lnTo>
                <a:lnTo>
                  <a:pt x="1226807" y="492509"/>
                </a:lnTo>
                <a:close/>
              </a:path>
            </a:pathLst>
          </a:custGeom>
          <a:solidFill>
            <a:srgbClr val="BBE0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15683" y="3775898"/>
            <a:ext cx="1905000" cy="725805"/>
          </a:xfrm>
          <a:custGeom>
            <a:avLst/>
            <a:gdLst/>
            <a:ahLst/>
            <a:cxnLst/>
            <a:rect l="l" t="t" r="r" b="b"/>
            <a:pathLst>
              <a:path w="1905000" h="725804">
                <a:moveTo>
                  <a:pt x="6987" y="725496"/>
                </a:moveTo>
                <a:lnTo>
                  <a:pt x="355574" y="447741"/>
                </a:lnTo>
                <a:lnTo>
                  <a:pt x="290436" y="432590"/>
                </a:lnTo>
                <a:lnTo>
                  <a:pt x="231733" y="416243"/>
                </a:lnTo>
                <a:lnTo>
                  <a:pt x="179519" y="398825"/>
                </a:lnTo>
                <a:lnTo>
                  <a:pt x="133844" y="380461"/>
                </a:lnTo>
                <a:lnTo>
                  <a:pt x="94760" y="361275"/>
                </a:lnTo>
                <a:lnTo>
                  <a:pt x="36569" y="320939"/>
                </a:lnTo>
                <a:lnTo>
                  <a:pt x="5358" y="278816"/>
                </a:lnTo>
                <a:lnTo>
                  <a:pt x="0" y="257397"/>
                </a:lnTo>
                <a:lnTo>
                  <a:pt x="1540" y="235906"/>
                </a:lnTo>
                <a:lnTo>
                  <a:pt x="25525" y="193207"/>
                </a:lnTo>
                <a:lnTo>
                  <a:pt x="77725" y="151719"/>
                </a:lnTo>
                <a:lnTo>
                  <a:pt x="114534" y="131741"/>
                </a:lnTo>
                <a:lnTo>
                  <a:pt x="158552" y="112440"/>
                </a:lnTo>
                <a:lnTo>
                  <a:pt x="209829" y="93942"/>
                </a:lnTo>
                <a:lnTo>
                  <a:pt x="247533" y="82281"/>
                </a:lnTo>
                <a:lnTo>
                  <a:pt x="287319" y="71374"/>
                </a:lnTo>
                <a:lnTo>
                  <a:pt x="329047" y="61224"/>
                </a:lnTo>
                <a:lnTo>
                  <a:pt x="372577" y="51836"/>
                </a:lnTo>
                <a:lnTo>
                  <a:pt x="417769" y="43214"/>
                </a:lnTo>
                <a:lnTo>
                  <a:pt x="464484" y="35361"/>
                </a:lnTo>
                <a:lnTo>
                  <a:pt x="512579" y="28283"/>
                </a:lnTo>
                <a:lnTo>
                  <a:pt x="561917" y="21982"/>
                </a:lnTo>
                <a:lnTo>
                  <a:pt x="612356" y="16464"/>
                </a:lnTo>
                <a:lnTo>
                  <a:pt x="663757" y="11731"/>
                </a:lnTo>
                <a:lnTo>
                  <a:pt x="715980" y="7789"/>
                </a:lnTo>
                <a:lnTo>
                  <a:pt x="768884" y="4640"/>
                </a:lnTo>
                <a:lnTo>
                  <a:pt x="822329" y="2290"/>
                </a:lnTo>
                <a:lnTo>
                  <a:pt x="876175" y="742"/>
                </a:lnTo>
                <a:lnTo>
                  <a:pt x="930283" y="0"/>
                </a:lnTo>
                <a:lnTo>
                  <a:pt x="984511" y="67"/>
                </a:lnTo>
                <a:lnTo>
                  <a:pt x="1038721" y="950"/>
                </a:lnTo>
                <a:lnTo>
                  <a:pt x="1092772" y="2650"/>
                </a:lnTo>
                <a:lnTo>
                  <a:pt x="1146523" y="5172"/>
                </a:lnTo>
                <a:lnTo>
                  <a:pt x="1199836" y="8521"/>
                </a:lnTo>
                <a:lnTo>
                  <a:pt x="1252569" y="12700"/>
                </a:lnTo>
                <a:lnTo>
                  <a:pt x="1304582" y="17714"/>
                </a:lnTo>
                <a:lnTo>
                  <a:pt x="1355736" y="23565"/>
                </a:lnTo>
                <a:lnTo>
                  <a:pt x="1405891" y="30260"/>
                </a:lnTo>
                <a:lnTo>
                  <a:pt x="1454906" y="37800"/>
                </a:lnTo>
                <a:lnTo>
                  <a:pt x="1502641" y="46191"/>
                </a:lnTo>
                <a:lnTo>
                  <a:pt x="1548957" y="55436"/>
                </a:lnTo>
                <a:lnTo>
                  <a:pt x="1614096" y="70587"/>
                </a:lnTo>
                <a:lnTo>
                  <a:pt x="1672798" y="86934"/>
                </a:lnTo>
                <a:lnTo>
                  <a:pt x="1725013" y="104352"/>
                </a:lnTo>
                <a:lnTo>
                  <a:pt x="1770688" y="122716"/>
                </a:lnTo>
                <a:lnTo>
                  <a:pt x="1809773" y="141902"/>
                </a:lnTo>
                <a:lnTo>
                  <a:pt x="1867964" y="182238"/>
                </a:lnTo>
                <a:lnTo>
                  <a:pt x="1899174" y="224361"/>
                </a:lnTo>
                <a:lnTo>
                  <a:pt x="1904534" y="245780"/>
                </a:lnTo>
                <a:lnTo>
                  <a:pt x="1902993" y="267271"/>
                </a:lnTo>
                <a:lnTo>
                  <a:pt x="1879009" y="309970"/>
                </a:lnTo>
                <a:lnTo>
                  <a:pt x="1826809" y="351459"/>
                </a:lnTo>
                <a:lnTo>
                  <a:pt x="1790000" y="371436"/>
                </a:lnTo>
                <a:lnTo>
                  <a:pt x="1745983" y="390737"/>
                </a:lnTo>
                <a:lnTo>
                  <a:pt x="1694707" y="409235"/>
                </a:lnTo>
                <a:lnTo>
                  <a:pt x="1657049" y="420874"/>
                </a:lnTo>
                <a:lnTo>
                  <a:pt x="1617144" y="431797"/>
                </a:lnTo>
                <a:lnTo>
                  <a:pt x="1575135" y="441991"/>
                </a:lnTo>
                <a:lnTo>
                  <a:pt x="1531162" y="451445"/>
                </a:lnTo>
                <a:lnTo>
                  <a:pt x="1485371" y="460147"/>
                </a:lnTo>
                <a:lnTo>
                  <a:pt x="1437902" y="468085"/>
                </a:lnTo>
                <a:lnTo>
                  <a:pt x="1388899" y="475249"/>
                </a:lnTo>
                <a:lnTo>
                  <a:pt x="1338504" y="481625"/>
                </a:lnTo>
                <a:lnTo>
                  <a:pt x="1286860" y="487203"/>
                </a:lnTo>
                <a:lnTo>
                  <a:pt x="1234110" y="491970"/>
                </a:lnTo>
                <a:lnTo>
                  <a:pt x="1180396" y="495916"/>
                </a:lnTo>
                <a:lnTo>
                  <a:pt x="1125862" y="499028"/>
                </a:lnTo>
                <a:lnTo>
                  <a:pt x="1070648" y="501294"/>
                </a:lnTo>
                <a:lnTo>
                  <a:pt x="1014900" y="502704"/>
                </a:lnTo>
                <a:lnTo>
                  <a:pt x="958758" y="503245"/>
                </a:lnTo>
                <a:lnTo>
                  <a:pt x="902365" y="502906"/>
                </a:lnTo>
                <a:lnTo>
                  <a:pt x="845865" y="501675"/>
                </a:lnTo>
                <a:lnTo>
                  <a:pt x="789400" y="499540"/>
                </a:lnTo>
                <a:lnTo>
                  <a:pt x="733113" y="496490"/>
                </a:lnTo>
                <a:lnTo>
                  <a:pt x="677145" y="492513"/>
                </a:lnTo>
                <a:lnTo>
                  <a:pt x="6987" y="72549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30512" y="2904235"/>
            <a:ext cx="3515360" cy="13354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5140"/>
              </a:lnSpc>
              <a:spcBef>
                <a:spcPts val="120"/>
              </a:spcBef>
              <a:tabLst>
                <a:tab pos="842010" algn="l"/>
                <a:tab pos="1671320" algn="l"/>
                <a:tab pos="2500630" algn="l"/>
                <a:tab pos="3329940" algn="l"/>
              </a:tabLst>
            </a:pPr>
            <a:r>
              <a:rPr sz="4850" b="1" spc="5" dirty="0">
                <a:latin typeface="Arial"/>
                <a:cs typeface="Arial"/>
              </a:rPr>
              <a:t>.	.	.	.	.</a:t>
            </a:r>
            <a:endParaRPr sz="4850">
              <a:latin typeface="Arial"/>
              <a:cs typeface="Arial"/>
            </a:endParaRPr>
          </a:p>
          <a:p>
            <a:pPr marL="602615">
              <a:lnSpc>
                <a:spcPts val="5140"/>
              </a:lnSpc>
              <a:tabLst>
                <a:tab pos="3329940" algn="l"/>
              </a:tabLst>
            </a:pP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165" dirty="0">
                <a:latin typeface="Arial"/>
                <a:cs typeface="Arial"/>
              </a:rPr>
              <a:t>e</a:t>
            </a:r>
            <a:r>
              <a:rPr sz="7275" b="1" spc="-1792" baseline="-24054" dirty="0">
                <a:latin typeface="Arial"/>
                <a:cs typeface="Arial"/>
              </a:rPr>
              <a:t>.</a:t>
            </a:r>
            <a:r>
              <a:rPr sz="1600" spc="-10" dirty="0">
                <a:latin typeface="Arial"/>
                <a:cs typeface="Arial"/>
              </a:rPr>
              <a:t>llo</a:t>
            </a:r>
            <a:r>
              <a:rPr sz="1600" dirty="0">
                <a:latin typeface="Arial"/>
                <a:cs typeface="Arial"/>
              </a:rPr>
              <a:t>,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wo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ld</a:t>
            </a:r>
            <a:r>
              <a:rPr sz="1600" spc="-380" dirty="0">
                <a:latin typeface="Arial"/>
                <a:cs typeface="Arial"/>
              </a:rPr>
              <a:t>!</a:t>
            </a:r>
            <a:r>
              <a:rPr sz="7275" b="1" spc="7" baseline="-24054" dirty="0">
                <a:latin typeface="Arial"/>
                <a:cs typeface="Arial"/>
              </a:rPr>
              <a:t>.</a:t>
            </a:r>
            <a:r>
              <a:rPr sz="7275" b="1" baseline="-24054" dirty="0">
                <a:latin typeface="Arial"/>
                <a:cs typeface="Arial"/>
              </a:rPr>
              <a:t>	</a:t>
            </a:r>
            <a:r>
              <a:rPr sz="7275" b="1" spc="7" baseline="-24054" dirty="0">
                <a:latin typeface="Arial"/>
                <a:cs typeface="Arial"/>
              </a:rPr>
              <a:t>.</a:t>
            </a:r>
            <a:endParaRPr sz="7275" baseline="-24054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875" y="225044"/>
            <a:ext cx="37763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Karel's</a:t>
            </a:r>
            <a:r>
              <a:rPr spc="-85" dirty="0"/>
              <a:t> </a:t>
            </a:r>
            <a:r>
              <a:rPr spc="-5" dirty="0"/>
              <a:t>World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0462" y="2108707"/>
            <a:ext cx="16637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640577" y="1848540"/>
          <a:ext cx="4201795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619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6195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90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1264" y="3605784"/>
            <a:ext cx="582168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2849" y="225044"/>
            <a:ext cx="407860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Streets</a:t>
            </a:r>
            <a:r>
              <a:rPr spc="-75" dirty="0"/>
              <a:t> </a:t>
            </a:r>
            <a:r>
              <a:rPr spc="-5" dirty="0"/>
              <a:t>(rows)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8675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80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0462" y="2108707"/>
            <a:ext cx="16637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640577" y="1848540"/>
          <a:ext cx="4147819" cy="2486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619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6195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solidFill>
                      <a:srgbClr val="CC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90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661277" y="4294123"/>
            <a:ext cx="2021205" cy="6280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675640" marR="5080" indent="-663575">
              <a:lnSpc>
                <a:spcPts val="2350"/>
              </a:lnSpc>
              <a:spcBef>
                <a:spcPts val="210"/>
              </a:spcBef>
            </a:pPr>
            <a:r>
              <a:rPr sz="2000" spc="-105" dirty="0">
                <a:solidFill>
                  <a:srgbClr val="FF0000"/>
                </a:solidFill>
                <a:latin typeface="Trebuchet MS"/>
                <a:cs typeface="Trebuchet MS"/>
              </a:rPr>
              <a:t>Each 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row 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spc="-114" dirty="0">
                <a:solidFill>
                  <a:srgbClr val="FF0000"/>
                </a:solidFill>
                <a:latin typeface="Trebuchet MS"/>
                <a:cs typeface="Trebuchet MS"/>
              </a:rPr>
              <a:t>called</a:t>
            </a:r>
            <a:r>
              <a:rPr sz="2000" spc="-4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Trebuchet MS"/>
                <a:cs typeface="Trebuchet MS"/>
              </a:rPr>
              <a:t>a  </a:t>
            </a:r>
            <a:r>
              <a:rPr sz="2000" u="heavy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street</a:t>
            </a:r>
            <a:r>
              <a:rPr sz="2000" spc="-12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822950" y="3074898"/>
            <a:ext cx="1854200" cy="1208405"/>
          </a:xfrm>
          <a:custGeom>
            <a:avLst/>
            <a:gdLst/>
            <a:ahLst/>
            <a:cxnLst/>
            <a:rect l="l" t="t" r="r" b="b"/>
            <a:pathLst>
              <a:path w="1854200" h="1208404">
                <a:moveTo>
                  <a:pt x="76280" y="33332"/>
                </a:moveTo>
                <a:lnTo>
                  <a:pt x="76093" y="42853"/>
                </a:lnTo>
                <a:lnTo>
                  <a:pt x="86385" y="43052"/>
                </a:lnTo>
                <a:lnTo>
                  <a:pt x="172707" y="48069"/>
                </a:lnTo>
                <a:lnTo>
                  <a:pt x="258686" y="56286"/>
                </a:lnTo>
                <a:lnTo>
                  <a:pt x="344170" y="67614"/>
                </a:lnTo>
                <a:lnTo>
                  <a:pt x="428980" y="81940"/>
                </a:lnTo>
                <a:lnTo>
                  <a:pt x="512940" y="99148"/>
                </a:lnTo>
                <a:lnTo>
                  <a:pt x="595896" y="119151"/>
                </a:lnTo>
                <a:lnTo>
                  <a:pt x="677659" y="141833"/>
                </a:lnTo>
                <a:lnTo>
                  <a:pt x="758075" y="167068"/>
                </a:lnTo>
                <a:lnTo>
                  <a:pt x="836980" y="194779"/>
                </a:lnTo>
                <a:lnTo>
                  <a:pt x="914171" y="224840"/>
                </a:lnTo>
                <a:lnTo>
                  <a:pt x="989520" y="257149"/>
                </a:lnTo>
                <a:lnTo>
                  <a:pt x="1062824" y="291591"/>
                </a:lnTo>
                <a:lnTo>
                  <a:pt x="1133932" y="328079"/>
                </a:lnTo>
                <a:lnTo>
                  <a:pt x="1202664" y="366471"/>
                </a:lnTo>
                <a:lnTo>
                  <a:pt x="1268856" y="406692"/>
                </a:lnTo>
                <a:lnTo>
                  <a:pt x="1332344" y="448614"/>
                </a:lnTo>
                <a:lnTo>
                  <a:pt x="1392948" y="492137"/>
                </a:lnTo>
                <a:lnTo>
                  <a:pt x="1450505" y="537146"/>
                </a:lnTo>
                <a:lnTo>
                  <a:pt x="1504835" y="583539"/>
                </a:lnTo>
                <a:lnTo>
                  <a:pt x="1555775" y="631190"/>
                </a:lnTo>
                <a:lnTo>
                  <a:pt x="1603159" y="680021"/>
                </a:lnTo>
                <a:lnTo>
                  <a:pt x="1646821" y="729881"/>
                </a:lnTo>
                <a:lnTo>
                  <a:pt x="1686585" y="780694"/>
                </a:lnTo>
                <a:lnTo>
                  <a:pt x="1722285" y="832345"/>
                </a:lnTo>
                <a:lnTo>
                  <a:pt x="1753768" y="884694"/>
                </a:lnTo>
                <a:lnTo>
                  <a:pt x="1780882" y="937755"/>
                </a:lnTo>
                <a:lnTo>
                  <a:pt x="1803400" y="991235"/>
                </a:lnTo>
                <a:lnTo>
                  <a:pt x="1821205" y="1045108"/>
                </a:lnTo>
                <a:lnTo>
                  <a:pt x="1834133" y="1099273"/>
                </a:lnTo>
                <a:lnTo>
                  <a:pt x="1842007" y="1153629"/>
                </a:lnTo>
                <a:lnTo>
                  <a:pt x="1844675" y="1208290"/>
                </a:lnTo>
                <a:lnTo>
                  <a:pt x="1854200" y="1208062"/>
                </a:lnTo>
                <a:lnTo>
                  <a:pt x="1851507" y="1152931"/>
                </a:lnTo>
                <a:lnTo>
                  <a:pt x="1843519" y="1097699"/>
                </a:lnTo>
                <a:lnTo>
                  <a:pt x="1830425" y="1042708"/>
                </a:lnTo>
                <a:lnTo>
                  <a:pt x="1812391" y="988060"/>
                </a:lnTo>
                <a:lnTo>
                  <a:pt x="1789595" y="933894"/>
                </a:lnTo>
                <a:lnTo>
                  <a:pt x="1762239" y="880363"/>
                </a:lnTo>
                <a:lnTo>
                  <a:pt x="1730451" y="827430"/>
                </a:lnTo>
                <a:lnTo>
                  <a:pt x="1694421" y="775284"/>
                </a:lnTo>
                <a:lnTo>
                  <a:pt x="1654314" y="724014"/>
                </a:lnTo>
                <a:lnTo>
                  <a:pt x="1610321" y="673747"/>
                </a:lnTo>
                <a:lnTo>
                  <a:pt x="1562607" y="624560"/>
                </a:lnTo>
                <a:lnTo>
                  <a:pt x="1511338" y="576580"/>
                </a:lnTo>
                <a:lnTo>
                  <a:pt x="1456690" y="529907"/>
                </a:lnTo>
                <a:lnTo>
                  <a:pt x="1398816" y="484632"/>
                </a:lnTo>
                <a:lnTo>
                  <a:pt x="1337906" y="440880"/>
                </a:lnTo>
                <a:lnTo>
                  <a:pt x="1274114" y="398741"/>
                </a:lnTo>
                <a:lnTo>
                  <a:pt x="1207617" y="358343"/>
                </a:lnTo>
                <a:lnTo>
                  <a:pt x="1138580" y="319760"/>
                </a:lnTo>
                <a:lnTo>
                  <a:pt x="1067180" y="283121"/>
                </a:lnTo>
                <a:lnTo>
                  <a:pt x="993571" y="248526"/>
                </a:lnTo>
                <a:lnTo>
                  <a:pt x="917930" y="216090"/>
                </a:lnTo>
                <a:lnTo>
                  <a:pt x="840435" y="185902"/>
                </a:lnTo>
                <a:lnTo>
                  <a:pt x="761238" y="158089"/>
                </a:lnTo>
                <a:lnTo>
                  <a:pt x="680516" y="132740"/>
                </a:lnTo>
                <a:lnTo>
                  <a:pt x="598436" y="109969"/>
                </a:lnTo>
                <a:lnTo>
                  <a:pt x="515175" y="89890"/>
                </a:lnTo>
                <a:lnTo>
                  <a:pt x="430885" y="72605"/>
                </a:lnTo>
                <a:lnTo>
                  <a:pt x="345757" y="58216"/>
                </a:lnTo>
                <a:lnTo>
                  <a:pt x="259943" y="46850"/>
                </a:lnTo>
                <a:lnTo>
                  <a:pt x="173609" y="38582"/>
                </a:lnTo>
                <a:lnTo>
                  <a:pt x="86944" y="33540"/>
                </a:lnTo>
                <a:lnTo>
                  <a:pt x="76280" y="33332"/>
                </a:lnTo>
                <a:close/>
              </a:path>
              <a:path w="1854200" h="1208404">
                <a:moveTo>
                  <a:pt x="76936" y="0"/>
                </a:moveTo>
                <a:lnTo>
                  <a:pt x="0" y="36601"/>
                </a:lnTo>
                <a:lnTo>
                  <a:pt x="75437" y="76187"/>
                </a:lnTo>
                <a:lnTo>
                  <a:pt x="76093" y="42853"/>
                </a:lnTo>
                <a:lnTo>
                  <a:pt x="63398" y="42608"/>
                </a:lnTo>
                <a:lnTo>
                  <a:pt x="63576" y="33083"/>
                </a:lnTo>
                <a:lnTo>
                  <a:pt x="76285" y="33083"/>
                </a:lnTo>
                <a:lnTo>
                  <a:pt x="76936" y="0"/>
                </a:lnTo>
                <a:close/>
              </a:path>
              <a:path w="1854200" h="1208404">
                <a:moveTo>
                  <a:pt x="63576" y="33083"/>
                </a:moveTo>
                <a:lnTo>
                  <a:pt x="63398" y="42608"/>
                </a:lnTo>
                <a:lnTo>
                  <a:pt x="76093" y="42853"/>
                </a:lnTo>
                <a:lnTo>
                  <a:pt x="76280" y="33332"/>
                </a:lnTo>
                <a:lnTo>
                  <a:pt x="63576" y="33083"/>
                </a:lnTo>
                <a:close/>
              </a:path>
              <a:path w="1854200" h="1208404">
                <a:moveTo>
                  <a:pt x="76285" y="33083"/>
                </a:moveTo>
                <a:lnTo>
                  <a:pt x="63576" y="33083"/>
                </a:lnTo>
                <a:lnTo>
                  <a:pt x="76280" y="33332"/>
                </a:lnTo>
                <a:lnTo>
                  <a:pt x="76285" y="33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31264" y="3608832"/>
            <a:ext cx="582168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900" y="225044"/>
            <a:ext cx="54102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Avenues</a:t>
            </a:r>
            <a:r>
              <a:rPr spc="-70" dirty="0"/>
              <a:t> </a:t>
            </a:r>
            <a:r>
              <a:rPr spc="-5" dirty="0"/>
              <a:t>(columns)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3525837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0462" y="2108707"/>
            <a:ext cx="16637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17875" y="4354512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640577" y="1848540"/>
          <a:ext cx="4147819" cy="2486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619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6195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90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6306565" y="5498083"/>
            <a:ext cx="2524125" cy="6280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55344" marR="5080" indent="-843280">
              <a:lnSpc>
                <a:spcPts val="2350"/>
              </a:lnSpc>
              <a:spcBef>
                <a:spcPts val="210"/>
              </a:spcBef>
            </a:pPr>
            <a:r>
              <a:rPr sz="2000" spc="-105" dirty="0">
                <a:solidFill>
                  <a:srgbClr val="FF0000"/>
                </a:solidFill>
                <a:latin typeface="Trebuchet MS"/>
                <a:cs typeface="Trebuchet MS"/>
              </a:rPr>
              <a:t>Each </a:t>
            </a:r>
            <a:r>
              <a:rPr sz="2000" spc="-80" dirty="0">
                <a:solidFill>
                  <a:srgbClr val="FF0000"/>
                </a:solidFill>
                <a:latin typeface="Trebuchet MS"/>
                <a:cs typeface="Trebuchet MS"/>
              </a:rPr>
              <a:t>column 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spc="-114" dirty="0">
                <a:solidFill>
                  <a:srgbClr val="FF0000"/>
                </a:solidFill>
                <a:latin typeface="Trebuchet MS"/>
                <a:cs typeface="Trebuchet MS"/>
              </a:rPr>
              <a:t>called</a:t>
            </a:r>
            <a:r>
              <a:rPr sz="2000" spc="-40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an  </a:t>
            </a:r>
            <a:r>
              <a:rPr sz="2000" u="heavy" spc="-1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avenue</a:t>
            </a:r>
            <a:r>
              <a:rPr sz="2000" spc="-11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17048" y="5184775"/>
            <a:ext cx="2504440" cy="643255"/>
          </a:xfrm>
          <a:custGeom>
            <a:avLst/>
            <a:gdLst/>
            <a:ahLst/>
            <a:cxnLst/>
            <a:rect l="l" t="t" r="r" b="b"/>
            <a:pathLst>
              <a:path w="2504440" h="643254">
                <a:moveTo>
                  <a:pt x="41425" y="71710"/>
                </a:moveTo>
                <a:lnTo>
                  <a:pt x="32277" y="74387"/>
                </a:lnTo>
                <a:lnTo>
                  <a:pt x="32943" y="76479"/>
                </a:lnTo>
                <a:lnTo>
                  <a:pt x="33134" y="76860"/>
                </a:lnTo>
                <a:lnTo>
                  <a:pt x="67678" y="122377"/>
                </a:lnTo>
                <a:lnTo>
                  <a:pt x="98539" y="152019"/>
                </a:lnTo>
                <a:lnTo>
                  <a:pt x="135496" y="181279"/>
                </a:lnTo>
                <a:lnTo>
                  <a:pt x="178333" y="210134"/>
                </a:lnTo>
                <a:lnTo>
                  <a:pt x="226834" y="238531"/>
                </a:lnTo>
                <a:lnTo>
                  <a:pt x="280784" y="266433"/>
                </a:lnTo>
                <a:lnTo>
                  <a:pt x="339940" y="293789"/>
                </a:lnTo>
                <a:lnTo>
                  <a:pt x="404088" y="320535"/>
                </a:lnTo>
                <a:lnTo>
                  <a:pt x="473036" y="346646"/>
                </a:lnTo>
                <a:lnTo>
                  <a:pt x="546506" y="372033"/>
                </a:lnTo>
                <a:lnTo>
                  <a:pt x="624281" y="396659"/>
                </a:lnTo>
                <a:lnTo>
                  <a:pt x="706158" y="420452"/>
                </a:lnTo>
                <a:lnTo>
                  <a:pt x="791895" y="443369"/>
                </a:lnTo>
                <a:lnTo>
                  <a:pt x="881278" y="465348"/>
                </a:lnTo>
                <a:lnTo>
                  <a:pt x="974077" y="486332"/>
                </a:lnTo>
                <a:lnTo>
                  <a:pt x="1070063" y="506261"/>
                </a:lnTo>
                <a:lnTo>
                  <a:pt x="1169009" y="525078"/>
                </a:lnTo>
                <a:lnTo>
                  <a:pt x="1270685" y="542725"/>
                </a:lnTo>
                <a:lnTo>
                  <a:pt x="1374863" y="559145"/>
                </a:lnTo>
                <a:lnTo>
                  <a:pt x="1481328" y="574277"/>
                </a:lnTo>
                <a:lnTo>
                  <a:pt x="1589836" y="588064"/>
                </a:lnTo>
                <a:lnTo>
                  <a:pt x="1700161" y="600448"/>
                </a:lnTo>
                <a:lnTo>
                  <a:pt x="1812086" y="611370"/>
                </a:lnTo>
                <a:lnTo>
                  <a:pt x="1925383" y="620772"/>
                </a:lnTo>
                <a:lnTo>
                  <a:pt x="2039810" y="628596"/>
                </a:lnTo>
                <a:lnTo>
                  <a:pt x="2155164" y="634782"/>
                </a:lnTo>
                <a:lnTo>
                  <a:pt x="2271191" y="639274"/>
                </a:lnTo>
                <a:lnTo>
                  <a:pt x="2387688" y="642011"/>
                </a:lnTo>
                <a:lnTo>
                  <a:pt x="2504325" y="642937"/>
                </a:lnTo>
                <a:lnTo>
                  <a:pt x="2504401" y="633412"/>
                </a:lnTo>
                <a:lnTo>
                  <a:pt x="2387752" y="632487"/>
                </a:lnTo>
                <a:lnTo>
                  <a:pt x="2271420" y="629752"/>
                </a:lnTo>
                <a:lnTo>
                  <a:pt x="2155532" y="625265"/>
                </a:lnTo>
                <a:lnTo>
                  <a:pt x="2040318" y="619085"/>
                </a:lnTo>
                <a:lnTo>
                  <a:pt x="1926031" y="611270"/>
                </a:lnTo>
                <a:lnTo>
                  <a:pt x="1812874" y="601878"/>
                </a:lnTo>
                <a:lnTo>
                  <a:pt x="1701088" y="590967"/>
                </a:lnTo>
                <a:lnTo>
                  <a:pt x="1590890" y="578599"/>
                </a:lnTo>
                <a:lnTo>
                  <a:pt x="1482521" y="564827"/>
                </a:lnTo>
                <a:lnTo>
                  <a:pt x="1376210" y="549714"/>
                </a:lnTo>
                <a:lnTo>
                  <a:pt x="1272171" y="533317"/>
                </a:lnTo>
                <a:lnTo>
                  <a:pt x="1170635" y="515693"/>
                </a:lnTo>
                <a:lnTo>
                  <a:pt x="1071841" y="496904"/>
                </a:lnTo>
                <a:lnTo>
                  <a:pt x="976020" y="477005"/>
                </a:lnTo>
                <a:lnTo>
                  <a:pt x="883386" y="456058"/>
                </a:lnTo>
                <a:lnTo>
                  <a:pt x="794181" y="434120"/>
                </a:lnTo>
                <a:lnTo>
                  <a:pt x="708621" y="411250"/>
                </a:lnTo>
                <a:lnTo>
                  <a:pt x="626948" y="387502"/>
                </a:lnTo>
                <a:lnTo>
                  <a:pt x="549376" y="362953"/>
                </a:lnTo>
                <a:lnTo>
                  <a:pt x="476148" y="337642"/>
                </a:lnTo>
                <a:lnTo>
                  <a:pt x="407530" y="311658"/>
                </a:lnTo>
                <a:lnTo>
                  <a:pt x="343687" y="285026"/>
                </a:lnTo>
                <a:lnTo>
                  <a:pt x="284873" y="257822"/>
                </a:lnTo>
                <a:lnTo>
                  <a:pt x="231317" y="230124"/>
                </a:lnTo>
                <a:lnTo>
                  <a:pt x="183273" y="201980"/>
                </a:lnTo>
                <a:lnTo>
                  <a:pt x="140957" y="173481"/>
                </a:lnTo>
                <a:lnTo>
                  <a:pt x="104609" y="144691"/>
                </a:lnTo>
                <a:lnTo>
                  <a:pt x="74472" y="115697"/>
                </a:lnTo>
                <a:lnTo>
                  <a:pt x="42100" y="73190"/>
                </a:lnTo>
                <a:lnTo>
                  <a:pt x="41897" y="73190"/>
                </a:lnTo>
                <a:lnTo>
                  <a:pt x="41363" y="72047"/>
                </a:lnTo>
                <a:lnTo>
                  <a:pt x="41532" y="72047"/>
                </a:lnTo>
                <a:lnTo>
                  <a:pt x="41425" y="71710"/>
                </a:lnTo>
                <a:close/>
              </a:path>
              <a:path w="2504440" h="643254">
                <a:moveTo>
                  <a:pt x="15163" y="0"/>
                </a:moveTo>
                <a:lnTo>
                  <a:pt x="0" y="83832"/>
                </a:lnTo>
                <a:lnTo>
                  <a:pt x="32277" y="74387"/>
                </a:lnTo>
                <a:lnTo>
                  <a:pt x="28460" y="62395"/>
                </a:lnTo>
                <a:lnTo>
                  <a:pt x="37528" y="59499"/>
                </a:lnTo>
                <a:lnTo>
                  <a:pt x="70402" y="59499"/>
                </a:lnTo>
                <a:lnTo>
                  <a:pt x="15163" y="0"/>
                </a:lnTo>
                <a:close/>
              </a:path>
              <a:path w="2504440" h="643254">
                <a:moveTo>
                  <a:pt x="37528" y="59499"/>
                </a:moveTo>
                <a:lnTo>
                  <a:pt x="28460" y="62395"/>
                </a:lnTo>
                <a:lnTo>
                  <a:pt x="32277" y="74387"/>
                </a:lnTo>
                <a:lnTo>
                  <a:pt x="41425" y="71710"/>
                </a:lnTo>
                <a:lnTo>
                  <a:pt x="37528" y="59499"/>
                </a:lnTo>
                <a:close/>
              </a:path>
              <a:path w="2504440" h="643254">
                <a:moveTo>
                  <a:pt x="41363" y="72047"/>
                </a:moveTo>
                <a:lnTo>
                  <a:pt x="41897" y="73190"/>
                </a:lnTo>
                <a:lnTo>
                  <a:pt x="41697" y="72564"/>
                </a:lnTo>
                <a:lnTo>
                  <a:pt x="41363" y="72047"/>
                </a:lnTo>
                <a:close/>
              </a:path>
              <a:path w="2504440" h="643254">
                <a:moveTo>
                  <a:pt x="41697" y="72564"/>
                </a:moveTo>
                <a:lnTo>
                  <a:pt x="41897" y="73190"/>
                </a:lnTo>
                <a:lnTo>
                  <a:pt x="42100" y="73190"/>
                </a:lnTo>
                <a:lnTo>
                  <a:pt x="41697" y="72564"/>
                </a:lnTo>
                <a:close/>
              </a:path>
              <a:path w="2504440" h="643254">
                <a:moveTo>
                  <a:pt x="41532" y="72047"/>
                </a:moveTo>
                <a:lnTo>
                  <a:pt x="41363" y="72047"/>
                </a:lnTo>
                <a:lnTo>
                  <a:pt x="41697" y="72564"/>
                </a:lnTo>
                <a:lnTo>
                  <a:pt x="41532" y="72047"/>
                </a:lnTo>
                <a:close/>
              </a:path>
              <a:path w="2504440" h="643254">
                <a:moveTo>
                  <a:pt x="70402" y="59499"/>
                </a:moveTo>
                <a:lnTo>
                  <a:pt x="37528" y="59499"/>
                </a:lnTo>
                <a:lnTo>
                  <a:pt x="41425" y="71710"/>
                </a:lnTo>
                <a:lnTo>
                  <a:pt x="73126" y="62433"/>
                </a:lnTo>
                <a:lnTo>
                  <a:pt x="70402" y="59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31264" y="3608832"/>
            <a:ext cx="582168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487" y="225044"/>
            <a:ext cx="5409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Corners</a:t>
            </a:r>
            <a:r>
              <a:rPr spc="-50" dirty="0"/>
              <a:t> </a:t>
            </a:r>
            <a:r>
              <a:rPr spc="-5" dirty="0"/>
              <a:t>(locations)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74850" y="1494840"/>
            <a:ext cx="3515360" cy="25126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842010" algn="l"/>
                <a:tab pos="1671320" algn="l"/>
                <a:tab pos="2500630" algn="l"/>
                <a:tab pos="3329940" algn="l"/>
              </a:tabLst>
            </a:pPr>
            <a:r>
              <a:rPr sz="4850" b="1" spc="5" dirty="0">
                <a:latin typeface="Arial"/>
                <a:cs typeface="Arial"/>
              </a:rPr>
              <a:t>.	.	.	.	.</a:t>
            </a:r>
            <a:endParaRPr sz="4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842010" algn="l"/>
                <a:tab pos="1671320" algn="l"/>
                <a:tab pos="2500630" algn="l"/>
                <a:tab pos="3329940" algn="l"/>
              </a:tabLst>
            </a:pPr>
            <a:r>
              <a:rPr sz="4850" b="1" spc="5" dirty="0">
                <a:latin typeface="Arial"/>
                <a:cs typeface="Arial"/>
              </a:rPr>
              <a:t>.	.	.	.	.</a:t>
            </a:r>
            <a:endParaRPr sz="4850">
              <a:latin typeface="Arial"/>
              <a:cs typeface="Arial"/>
            </a:endParaRPr>
          </a:p>
          <a:p>
            <a:pPr marL="842010">
              <a:lnSpc>
                <a:spcPct val="100000"/>
              </a:lnSpc>
              <a:spcBef>
                <a:spcPts val="710"/>
              </a:spcBef>
              <a:tabLst>
                <a:tab pos="1671320" algn="l"/>
                <a:tab pos="2500630" algn="l"/>
                <a:tab pos="3329940" algn="l"/>
              </a:tabLst>
            </a:pPr>
            <a:r>
              <a:rPr sz="4850" b="1" spc="5" dirty="0">
                <a:latin typeface="Arial"/>
                <a:cs typeface="Arial"/>
              </a:rPr>
              <a:t>.	.	.	.</a:t>
            </a:r>
            <a:endParaRPr sz="4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0462" y="376682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0462" y="2937763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0462" y="2108707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58937" y="1866900"/>
            <a:ext cx="4146550" cy="2487930"/>
          </a:xfrm>
          <a:custGeom>
            <a:avLst/>
            <a:gdLst/>
            <a:ahLst/>
            <a:cxnLst/>
            <a:rect l="l" t="t" r="r" b="b"/>
            <a:pathLst>
              <a:path w="4146550" h="2487929">
                <a:moveTo>
                  <a:pt x="0" y="0"/>
                </a:moveTo>
                <a:lnTo>
                  <a:pt x="4146552" y="0"/>
                </a:lnTo>
                <a:lnTo>
                  <a:pt x="4146552" y="2487611"/>
                </a:lnTo>
                <a:lnTo>
                  <a:pt x="0" y="2487611"/>
                </a:lnTo>
                <a:lnTo>
                  <a:pt x="0" y="0"/>
                </a:lnTo>
                <a:close/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17875" y="2695575"/>
            <a:ext cx="1905" cy="830580"/>
          </a:xfrm>
          <a:custGeom>
            <a:avLst/>
            <a:gdLst/>
            <a:ahLst/>
            <a:cxnLst/>
            <a:rect l="l" t="t" r="r" b="b"/>
            <a:pathLst>
              <a:path w="1904" h="830579">
                <a:moveTo>
                  <a:pt x="0" y="0"/>
                </a:moveTo>
                <a:lnTo>
                  <a:pt x="1588" y="830263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17875" y="3525837"/>
            <a:ext cx="1659255" cy="1905"/>
          </a:xfrm>
          <a:custGeom>
            <a:avLst/>
            <a:gdLst/>
            <a:ahLst/>
            <a:cxnLst/>
            <a:rect l="l" t="t" r="r" b="b"/>
            <a:pathLst>
              <a:path w="1659254" h="1904">
                <a:moveTo>
                  <a:pt x="0" y="0"/>
                </a:moveTo>
                <a:lnTo>
                  <a:pt x="1658940" y="1587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58937" y="2695575"/>
            <a:ext cx="1659255" cy="1905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8940" y="1588"/>
                </a:lnTo>
              </a:path>
            </a:pathLst>
          </a:custGeom>
          <a:ln w="3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97270" y="4153916"/>
            <a:ext cx="2529205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6515" marR="5080" indent="-44450">
              <a:lnSpc>
                <a:spcPts val="2140"/>
              </a:lnSpc>
              <a:spcBef>
                <a:spcPts val="185"/>
              </a:spcBef>
            </a:pPr>
            <a:r>
              <a:rPr sz="1800" spc="-100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intersection </a:t>
            </a:r>
            <a:r>
              <a:rPr sz="1800" spc="-70" dirty="0">
                <a:solidFill>
                  <a:srgbClr val="FF0000"/>
                </a:solidFill>
                <a:latin typeface="Trebuchet MS"/>
                <a:cs typeface="Trebuchet MS"/>
              </a:rPr>
              <a:t>of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1800" spc="-3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street  </a:t>
            </a:r>
            <a:r>
              <a:rPr sz="1800" spc="-60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an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avenue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is</a:t>
            </a:r>
            <a:r>
              <a:rPr sz="1800" spc="-4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FF0000"/>
                </a:solidFill>
                <a:latin typeface="Trebuchet MS"/>
                <a:cs typeface="Trebuchet MS"/>
              </a:rPr>
              <a:t>a </a:t>
            </a:r>
            <a:r>
              <a:rPr sz="1800" u="heavy" spc="-1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corner</a:t>
            </a:r>
            <a:r>
              <a:rPr sz="1800" spc="-12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46550" y="3074161"/>
            <a:ext cx="3219450" cy="1069975"/>
          </a:xfrm>
          <a:custGeom>
            <a:avLst/>
            <a:gdLst/>
            <a:ahLst/>
            <a:cxnLst/>
            <a:rect l="l" t="t" r="r" b="b"/>
            <a:pathLst>
              <a:path w="3219450" h="1069975">
                <a:moveTo>
                  <a:pt x="76240" y="33336"/>
                </a:moveTo>
                <a:lnTo>
                  <a:pt x="76146" y="42861"/>
                </a:lnTo>
                <a:lnTo>
                  <a:pt x="150495" y="43599"/>
                </a:lnTo>
                <a:lnTo>
                  <a:pt x="300748" y="48018"/>
                </a:lnTo>
                <a:lnTo>
                  <a:pt x="450418" y="55270"/>
                </a:lnTo>
                <a:lnTo>
                  <a:pt x="599211" y="65265"/>
                </a:lnTo>
                <a:lnTo>
                  <a:pt x="746823" y="77901"/>
                </a:lnTo>
                <a:lnTo>
                  <a:pt x="892962" y="93078"/>
                </a:lnTo>
                <a:lnTo>
                  <a:pt x="1037336" y="110718"/>
                </a:lnTo>
                <a:lnTo>
                  <a:pt x="1179639" y="130721"/>
                </a:lnTo>
                <a:lnTo>
                  <a:pt x="1319606" y="152984"/>
                </a:lnTo>
                <a:lnTo>
                  <a:pt x="1456905" y="177418"/>
                </a:lnTo>
                <a:lnTo>
                  <a:pt x="1591271" y="203936"/>
                </a:lnTo>
                <a:lnTo>
                  <a:pt x="1722399" y="232422"/>
                </a:lnTo>
                <a:lnTo>
                  <a:pt x="1849983" y="262801"/>
                </a:lnTo>
                <a:lnTo>
                  <a:pt x="1973745" y="294982"/>
                </a:lnTo>
                <a:lnTo>
                  <a:pt x="2093404" y="328853"/>
                </a:lnTo>
                <a:lnTo>
                  <a:pt x="2151583" y="346392"/>
                </a:lnTo>
                <a:lnTo>
                  <a:pt x="2208618" y="364324"/>
                </a:lnTo>
                <a:lnTo>
                  <a:pt x="2264473" y="382625"/>
                </a:lnTo>
                <a:lnTo>
                  <a:pt x="2319108" y="401307"/>
                </a:lnTo>
                <a:lnTo>
                  <a:pt x="2372499" y="420331"/>
                </a:lnTo>
                <a:lnTo>
                  <a:pt x="2424595" y="439686"/>
                </a:lnTo>
                <a:lnTo>
                  <a:pt x="2475369" y="459384"/>
                </a:lnTo>
                <a:lnTo>
                  <a:pt x="2524772" y="479386"/>
                </a:lnTo>
                <a:lnTo>
                  <a:pt x="2572778" y="499706"/>
                </a:lnTo>
                <a:lnTo>
                  <a:pt x="2619349" y="520306"/>
                </a:lnTo>
                <a:lnTo>
                  <a:pt x="2664447" y="541197"/>
                </a:lnTo>
                <a:lnTo>
                  <a:pt x="2708021" y="562356"/>
                </a:lnTo>
                <a:lnTo>
                  <a:pt x="2750057" y="583768"/>
                </a:lnTo>
                <a:lnTo>
                  <a:pt x="2790494" y="605421"/>
                </a:lnTo>
                <a:lnTo>
                  <a:pt x="2829318" y="627303"/>
                </a:lnTo>
                <a:lnTo>
                  <a:pt x="2866478" y="649401"/>
                </a:lnTo>
                <a:lnTo>
                  <a:pt x="2901937" y="671702"/>
                </a:lnTo>
                <a:lnTo>
                  <a:pt x="2935668" y="694207"/>
                </a:lnTo>
                <a:lnTo>
                  <a:pt x="2967621" y="716876"/>
                </a:lnTo>
                <a:lnTo>
                  <a:pt x="3026067" y="762723"/>
                </a:lnTo>
                <a:lnTo>
                  <a:pt x="3076968" y="809104"/>
                </a:lnTo>
                <a:lnTo>
                  <a:pt x="3120059" y="855929"/>
                </a:lnTo>
                <a:lnTo>
                  <a:pt x="3155035" y="903071"/>
                </a:lnTo>
                <a:lnTo>
                  <a:pt x="3181642" y="950404"/>
                </a:lnTo>
                <a:lnTo>
                  <a:pt x="3199625" y="997826"/>
                </a:lnTo>
                <a:lnTo>
                  <a:pt x="3208756" y="1045260"/>
                </a:lnTo>
                <a:lnTo>
                  <a:pt x="3209937" y="1069441"/>
                </a:lnTo>
                <a:lnTo>
                  <a:pt x="3219450" y="1068984"/>
                </a:lnTo>
                <a:lnTo>
                  <a:pt x="3214738" y="1020178"/>
                </a:lnTo>
                <a:lnTo>
                  <a:pt x="3200768" y="971105"/>
                </a:lnTo>
                <a:lnTo>
                  <a:pt x="3177857" y="922350"/>
                </a:lnTo>
                <a:lnTo>
                  <a:pt x="3146386" y="874026"/>
                </a:lnTo>
                <a:lnTo>
                  <a:pt x="3106674" y="826198"/>
                </a:lnTo>
                <a:lnTo>
                  <a:pt x="3059036" y="778941"/>
                </a:lnTo>
                <a:lnTo>
                  <a:pt x="3003778" y="732332"/>
                </a:lnTo>
                <a:lnTo>
                  <a:pt x="2973374" y="709294"/>
                </a:lnTo>
                <a:lnTo>
                  <a:pt x="2941180" y="686435"/>
                </a:lnTo>
                <a:lnTo>
                  <a:pt x="2907233" y="663778"/>
                </a:lnTo>
                <a:lnTo>
                  <a:pt x="2871546" y="641337"/>
                </a:lnTo>
                <a:lnTo>
                  <a:pt x="2834195" y="619112"/>
                </a:lnTo>
                <a:lnTo>
                  <a:pt x="2795181" y="597115"/>
                </a:lnTo>
                <a:lnTo>
                  <a:pt x="2754553" y="575360"/>
                </a:lnTo>
                <a:lnTo>
                  <a:pt x="2712351" y="553859"/>
                </a:lnTo>
                <a:lnTo>
                  <a:pt x="2668600" y="532625"/>
                </a:lnTo>
                <a:lnTo>
                  <a:pt x="2623350" y="511670"/>
                </a:lnTo>
                <a:lnTo>
                  <a:pt x="2576639" y="490994"/>
                </a:lnTo>
                <a:lnTo>
                  <a:pt x="2528493" y="470623"/>
                </a:lnTo>
                <a:lnTo>
                  <a:pt x="2478938" y="450557"/>
                </a:lnTo>
                <a:lnTo>
                  <a:pt x="2428036" y="430809"/>
                </a:lnTo>
                <a:lnTo>
                  <a:pt x="2375814" y="411403"/>
                </a:lnTo>
                <a:lnTo>
                  <a:pt x="2322309" y="392328"/>
                </a:lnTo>
                <a:lnTo>
                  <a:pt x="2267546" y="373621"/>
                </a:lnTo>
                <a:lnTo>
                  <a:pt x="2211578" y="355269"/>
                </a:lnTo>
                <a:lnTo>
                  <a:pt x="2154440" y="337312"/>
                </a:lnTo>
                <a:lnTo>
                  <a:pt x="2096147" y="319735"/>
                </a:lnTo>
                <a:lnTo>
                  <a:pt x="1976335" y="285813"/>
                </a:lnTo>
                <a:lnTo>
                  <a:pt x="1852383" y="253580"/>
                </a:lnTo>
                <a:lnTo>
                  <a:pt x="1724596" y="223164"/>
                </a:lnTo>
                <a:lnTo>
                  <a:pt x="1593291" y="194627"/>
                </a:lnTo>
                <a:lnTo>
                  <a:pt x="1458760" y="168071"/>
                </a:lnTo>
                <a:lnTo>
                  <a:pt x="1321269" y="143611"/>
                </a:lnTo>
                <a:lnTo>
                  <a:pt x="1181138" y="121310"/>
                </a:lnTo>
                <a:lnTo>
                  <a:pt x="1038656" y="101282"/>
                </a:lnTo>
                <a:lnTo>
                  <a:pt x="894118" y="83629"/>
                </a:lnTo>
                <a:lnTo>
                  <a:pt x="747801" y="68427"/>
                </a:lnTo>
                <a:lnTo>
                  <a:pt x="600024" y="55765"/>
                </a:lnTo>
                <a:lnTo>
                  <a:pt x="451053" y="45770"/>
                </a:lnTo>
                <a:lnTo>
                  <a:pt x="301218" y="38506"/>
                </a:lnTo>
                <a:lnTo>
                  <a:pt x="150774" y="34074"/>
                </a:lnTo>
                <a:lnTo>
                  <a:pt x="76240" y="33336"/>
                </a:lnTo>
                <a:close/>
              </a:path>
              <a:path w="3219450" h="1069975">
                <a:moveTo>
                  <a:pt x="76568" y="0"/>
                </a:moveTo>
                <a:lnTo>
                  <a:pt x="0" y="37337"/>
                </a:lnTo>
                <a:lnTo>
                  <a:pt x="75819" y="76200"/>
                </a:lnTo>
                <a:lnTo>
                  <a:pt x="76146" y="42861"/>
                </a:lnTo>
                <a:lnTo>
                  <a:pt x="63449" y="42735"/>
                </a:lnTo>
                <a:lnTo>
                  <a:pt x="63538" y="33210"/>
                </a:lnTo>
                <a:lnTo>
                  <a:pt x="76241" y="33210"/>
                </a:lnTo>
                <a:lnTo>
                  <a:pt x="76568" y="0"/>
                </a:lnTo>
                <a:close/>
              </a:path>
              <a:path w="3219450" h="1069975">
                <a:moveTo>
                  <a:pt x="63538" y="33210"/>
                </a:moveTo>
                <a:lnTo>
                  <a:pt x="63449" y="42735"/>
                </a:lnTo>
                <a:lnTo>
                  <a:pt x="76146" y="42861"/>
                </a:lnTo>
                <a:lnTo>
                  <a:pt x="76240" y="33336"/>
                </a:lnTo>
                <a:lnTo>
                  <a:pt x="63538" y="33210"/>
                </a:lnTo>
                <a:close/>
              </a:path>
              <a:path w="3219450" h="1069975">
                <a:moveTo>
                  <a:pt x="76241" y="33210"/>
                </a:moveTo>
                <a:lnTo>
                  <a:pt x="63538" y="33210"/>
                </a:lnTo>
                <a:lnTo>
                  <a:pt x="76240" y="3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31264" y="3608832"/>
            <a:ext cx="582168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3325" y="225044"/>
            <a:ext cx="15582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Wa</a:t>
            </a:r>
            <a:r>
              <a:rPr spc="-10" dirty="0"/>
              <a:t>ll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0462" y="2108707"/>
            <a:ext cx="16637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640577" y="1848540"/>
          <a:ext cx="4147819" cy="2486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619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6195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53975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FF"/>
                      </a:solidFill>
                      <a:prstDash val="solid"/>
                    </a:lnR>
                    <a:lnT w="53975">
                      <a:solidFill>
                        <a:srgbClr val="0000FF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90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FF"/>
                      </a:solidFill>
                      <a:prstDash val="solid"/>
                    </a:lnL>
                    <a:lnB w="53975">
                      <a:solidFill>
                        <a:srgbClr val="0000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6932485" y="4760467"/>
            <a:ext cx="1480185" cy="92646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635" algn="ctr">
              <a:lnSpc>
                <a:spcPts val="2350"/>
              </a:lnSpc>
              <a:spcBef>
                <a:spcPts val="210"/>
              </a:spcBef>
            </a:pPr>
            <a:r>
              <a:rPr sz="2000" spc="-120" dirty="0">
                <a:solidFill>
                  <a:srgbClr val="FF0000"/>
                </a:solidFill>
                <a:latin typeface="Trebuchet MS"/>
                <a:cs typeface="Trebuchet MS"/>
              </a:rPr>
              <a:t>Karel </a:t>
            </a:r>
            <a:r>
              <a:rPr sz="2000" spc="-85" dirty="0">
                <a:solidFill>
                  <a:srgbClr val="FF0000"/>
                </a:solidFill>
                <a:latin typeface="Trebuchet MS"/>
                <a:cs typeface="Trebuchet MS"/>
              </a:rPr>
              <a:t>cannot  </a:t>
            </a:r>
            <a:r>
              <a:rPr sz="2000" spc="-75" dirty="0">
                <a:solidFill>
                  <a:srgbClr val="FF0000"/>
                </a:solidFill>
                <a:latin typeface="Trebuchet MS"/>
                <a:cs typeface="Trebuchet MS"/>
              </a:rPr>
              <a:t>move</a:t>
            </a:r>
            <a:r>
              <a:rPr sz="20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FF0000"/>
                </a:solidFill>
                <a:latin typeface="Trebuchet MS"/>
                <a:cs typeface="Trebuchet MS"/>
              </a:rPr>
              <a:t>through  </a:t>
            </a:r>
            <a:r>
              <a:rPr sz="2000" spc="-120" dirty="0">
                <a:solidFill>
                  <a:srgbClr val="FF0000"/>
                </a:solidFill>
                <a:latin typeface="Trebuchet MS"/>
                <a:cs typeface="Trebuchet MS"/>
              </a:rPr>
              <a:t>walls.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67400" y="3773131"/>
            <a:ext cx="1809750" cy="975360"/>
          </a:xfrm>
          <a:custGeom>
            <a:avLst/>
            <a:gdLst/>
            <a:ahLst/>
            <a:cxnLst/>
            <a:rect l="l" t="t" r="r" b="b"/>
            <a:pathLst>
              <a:path w="1809750" h="975360">
                <a:moveTo>
                  <a:pt x="76263" y="33339"/>
                </a:moveTo>
                <a:lnTo>
                  <a:pt x="76111" y="42854"/>
                </a:lnTo>
                <a:lnTo>
                  <a:pt x="84353" y="42989"/>
                </a:lnTo>
                <a:lnTo>
                  <a:pt x="168617" y="47002"/>
                </a:lnTo>
                <a:lnTo>
                  <a:pt x="252564" y="53581"/>
                </a:lnTo>
                <a:lnTo>
                  <a:pt x="336016" y="62661"/>
                </a:lnTo>
                <a:lnTo>
                  <a:pt x="418807" y="74129"/>
                </a:lnTo>
                <a:lnTo>
                  <a:pt x="500773" y="87922"/>
                </a:lnTo>
                <a:lnTo>
                  <a:pt x="581761" y="103949"/>
                </a:lnTo>
                <a:lnTo>
                  <a:pt x="661581" y="122110"/>
                </a:lnTo>
                <a:lnTo>
                  <a:pt x="740079" y="142328"/>
                </a:lnTo>
                <a:lnTo>
                  <a:pt x="817092" y="164528"/>
                </a:lnTo>
                <a:lnTo>
                  <a:pt x="892454" y="188607"/>
                </a:lnTo>
                <a:lnTo>
                  <a:pt x="966000" y="214477"/>
                </a:lnTo>
                <a:lnTo>
                  <a:pt x="1037551" y="242074"/>
                </a:lnTo>
                <a:lnTo>
                  <a:pt x="1106957" y="271284"/>
                </a:lnTo>
                <a:lnTo>
                  <a:pt x="1174051" y="302044"/>
                </a:lnTo>
                <a:lnTo>
                  <a:pt x="1238656" y="334251"/>
                </a:lnTo>
                <a:lnTo>
                  <a:pt x="1300619" y="367817"/>
                </a:lnTo>
                <a:lnTo>
                  <a:pt x="1359763" y="402666"/>
                </a:lnTo>
                <a:lnTo>
                  <a:pt x="1415923" y="438708"/>
                </a:lnTo>
                <a:lnTo>
                  <a:pt x="1468945" y="475856"/>
                </a:lnTo>
                <a:lnTo>
                  <a:pt x="1518640" y="514007"/>
                </a:lnTo>
                <a:lnTo>
                  <a:pt x="1564868" y="553085"/>
                </a:lnTo>
                <a:lnTo>
                  <a:pt x="1607451" y="593001"/>
                </a:lnTo>
                <a:lnTo>
                  <a:pt x="1646224" y="633653"/>
                </a:lnTo>
                <a:lnTo>
                  <a:pt x="1681035" y="674954"/>
                </a:lnTo>
                <a:lnTo>
                  <a:pt x="1711705" y="716813"/>
                </a:lnTo>
                <a:lnTo>
                  <a:pt x="1738134" y="759244"/>
                </a:lnTo>
                <a:lnTo>
                  <a:pt x="1760067" y="801966"/>
                </a:lnTo>
                <a:lnTo>
                  <a:pt x="1777390" y="844981"/>
                </a:lnTo>
                <a:lnTo>
                  <a:pt x="1789963" y="888199"/>
                </a:lnTo>
                <a:lnTo>
                  <a:pt x="1797621" y="931545"/>
                </a:lnTo>
                <a:lnTo>
                  <a:pt x="1800225" y="975220"/>
                </a:lnTo>
                <a:lnTo>
                  <a:pt x="1809750" y="974940"/>
                </a:lnTo>
                <a:lnTo>
                  <a:pt x="1807121" y="930694"/>
                </a:lnTo>
                <a:lnTo>
                  <a:pt x="1799297" y="886282"/>
                </a:lnTo>
                <a:lnTo>
                  <a:pt x="1786470" y="842086"/>
                </a:lnTo>
                <a:lnTo>
                  <a:pt x="1768817" y="798195"/>
                </a:lnTo>
                <a:lnTo>
                  <a:pt x="1746516" y="754710"/>
                </a:lnTo>
                <a:lnTo>
                  <a:pt x="1719795" y="711784"/>
                </a:lnTo>
                <a:lnTo>
                  <a:pt x="1688719" y="669328"/>
                </a:lnTo>
                <a:lnTo>
                  <a:pt x="1653514" y="627519"/>
                </a:lnTo>
                <a:lnTo>
                  <a:pt x="1614347" y="586422"/>
                </a:lnTo>
                <a:lnTo>
                  <a:pt x="1571383" y="546138"/>
                </a:lnTo>
                <a:lnTo>
                  <a:pt x="1524787" y="506730"/>
                </a:lnTo>
                <a:lnTo>
                  <a:pt x="1474736" y="468299"/>
                </a:lnTo>
                <a:lnTo>
                  <a:pt x="1421383" y="430911"/>
                </a:lnTo>
                <a:lnTo>
                  <a:pt x="1364907" y="394652"/>
                </a:lnTo>
                <a:lnTo>
                  <a:pt x="1305458" y="359613"/>
                </a:lnTo>
                <a:lnTo>
                  <a:pt x="1243202" y="325869"/>
                </a:lnTo>
                <a:lnTo>
                  <a:pt x="1178305" y="293509"/>
                </a:lnTo>
                <a:lnTo>
                  <a:pt x="1110932" y="262623"/>
                </a:lnTo>
                <a:lnTo>
                  <a:pt x="1041247" y="233286"/>
                </a:lnTo>
                <a:lnTo>
                  <a:pt x="969429" y="205587"/>
                </a:lnTo>
                <a:lnTo>
                  <a:pt x="895616" y="179616"/>
                </a:lnTo>
                <a:lnTo>
                  <a:pt x="820000" y="155448"/>
                </a:lnTo>
                <a:lnTo>
                  <a:pt x="742721" y="133172"/>
                </a:lnTo>
                <a:lnTo>
                  <a:pt x="663955" y="112890"/>
                </a:lnTo>
                <a:lnTo>
                  <a:pt x="583869" y="94653"/>
                </a:lnTo>
                <a:lnTo>
                  <a:pt x="502627" y="78574"/>
                </a:lnTo>
                <a:lnTo>
                  <a:pt x="420395" y="64744"/>
                </a:lnTo>
                <a:lnTo>
                  <a:pt x="337324" y="53225"/>
                </a:lnTo>
                <a:lnTo>
                  <a:pt x="253593" y="44119"/>
                </a:lnTo>
                <a:lnTo>
                  <a:pt x="169367" y="37503"/>
                </a:lnTo>
                <a:lnTo>
                  <a:pt x="84810" y="33477"/>
                </a:lnTo>
                <a:lnTo>
                  <a:pt x="76263" y="33339"/>
                </a:lnTo>
                <a:close/>
              </a:path>
              <a:path w="1809750" h="975360">
                <a:moveTo>
                  <a:pt x="76796" y="0"/>
                </a:moveTo>
                <a:lnTo>
                  <a:pt x="0" y="36868"/>
                </a:lnTo>
                <a:lnTo>
                  <a:pt x="75577" y="76187"/>
                </a:lnTo>
                <a:lnTo>
                  <a:pt x="76111" y="42854"/>
                </a:lnTo>
                <a:lnTo>
                  <a:pt x="63411" y="42646"/>
                </a:lnTo>
                <a:lnTo>
                  <a:pt x="63563" y="33134"/>
                </a:lnTo>
                <a:lnTo>
                  <a:pt x="76266" y="33134"/>
                </a:lnTo>
                <a:lnTo>
                  <a:pt x="76796" y="0"/>
                </a:lnTo>
                <a:close/>
              </a:path>
              <a:path w="1809750" h="975360">
                <a:moveTo>
                  <a:pt x="63563" y="33134"/>
                </a:moveTo>
                <a:lnTo>
                  <a:pt x="63411" y="42646"/>
                </a:lnTo>
                <a:lnTo>
                  <a:pt x="76111" y="42854"/>
                </a:lnTo>
                <a:lnTo>
                  <a:pt x="76263" y="33339"/>
                </a:lnTo>
                <a:lnTo>
                  <a:pt x="63563" y="33134"/>
                </a:lnTo>
                <a:close/>
              </a:path>
              <a:path w="1809750" h="975360">
                <a:moveTo>
                  <a:pt x="76266" y="33134"/>
                </a:moveTo>
                <a:lnTo>
                  <a:pt x="63563" y="33134"/>
                </a:lnTo>
                <a:lnTo>
                  <a:pt x="76263" y="33339"/>
                </a:lnTo>
                <a:lnTo>
                  <a:pt x="76266" y="331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1264" y="3608832"/>
            <a:ext cx="582168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249237" y="0"/>
                </a:moveTo>
                <a:lnTo>
                  <a:pt x="0" y="249237"/>
                </a:lnTo>
                <a:lnTo>
                  <a:pt x="249237" y="498475"/>
                </a:lnTo>
                <a:lnTo>
                  <a:pt x="498475" y="249237"/>
                </a:lnTo>
                <a:lnTo>
                  <a:pt x="2492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40325" y="2819400"/>
            <a:ext cx="498475" cy="498475"/>
          </a:xfrm>
          <a:custGeom>
            <a:avLst/>
            <a:gdLst/>
            <a:ahLst/>
            <a:cxnLst/>
            <a:rect l="l" t="t" r="r" b="b"/>
            <a:pathLst>
              <a:path w="498475" h="498475">
                <a:moveTo>
                  <a:pt x="0" y="249237"/>
                </a:moveTo>
                <a:lnTo>
                  <a:pt x="249237" y="0"/>
                </a:lnTo>
                <a:lnTo>
                  <a:pt x="498475" y="249237"/>
                </a:lnTo>
                <a:lnTo>
                  <a:pt x="249237" y="498475"/>
                </a:lnTo>
                <a:lnTo>
                  <a:pt x="0" y="2492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787" y="225044"/>
            <a:ext cx="22860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Beepers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7550" y="3310827"/>
            <a:ext cx="172085" cy="691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380"/>
              </a:lnSpc>
            </a:pPr>
            <a:r>
              <a:rPr sz="4850" b="1" spc="5" dirty="0">
                <a:latin typeface="Arial"/>
                <a:cs typeface="Arial"/>
              </a:rPr>
              <a:t>.</a:t>
            </a:r>
            <a:endParaRPr sz="4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8937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8937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7612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7612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875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875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550" y="2695575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0" y="0"/>
                </a:moveTo>
                <a:lnTo>
                  <a:pt x="830262" y="0"/>
                </a:lnTo>
                <a:lnTo>
                  <a:pt x="830262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6550" y="1866900"/>
            <a:ext cx="830580" cy="828675"/>
          </a:xfrm>
          <a:custGeom>
            <a:avLst/>
            <a:gdLst/>
            <a:ahLst/>
            <a:cxnLst/>
            <a:rect l="l" t="t" r="r" b="b"/>
            <a:pathLst>
              <a:path w="830579" h="828675">
                <a:moveTo>
                  <a:pt x="0" y="0"/>
                </a:moveTo>
                <a:lnTo>
                  <a:pt x="830262" y="0"/>
                </a:lnTo>
                <a:lnTo>
                  <a:pt x="830262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6812" y="2695575"/>
            <a:ext cx="828675" cy="830580"/>
          </a:xfrm>
          <a:custGeom>
            <a:avLst/>
            <a:gdLst/>
            <a:ahLst/>
            <a:cxnLst/>
            <a:rect l="l" t="t" r="r" b="b"/>
            <a:pathLst>
              <a:path w="828675" h="830579">
                <a:moveTo>
                  <a:pt x="0" y="0"/>
                </a:moveTo>
                <a:lnTo>
                  <a:pt x="828675" y="0"/>
                </a:lnTo>
                <a:lnTo>
                  <a:pt x="828675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76812" y="1866900"/>
            <a:ext cx="828675" cy="828675"/>
          </a:xfrm>
          <a:custGeom>
            <a:avLst/>
            <a:gdLst/>
            <a:ahLst/>
            <a:cxnLst/>
            <a:rect l="l" t="t" r="r" b="b"/>
            <a:pathLst>
              <a:path w="828675" h="828675">
                <a:moveTo>
                  <a:pt x="0" y="0"/>
                </a:moveTo>
                <a:lnTo>
                  <a:pt x="828675" y="0"/>
                </a:lnTo>
                <a:lnTo>
                  <a:pt x="828675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60462" y="3766820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0462" y="2108707"/>
            <a:ext cx="166370" cy="1158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99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194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8862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8337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07800" y="4595876"/>
            <a:ext cx="1663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640577" y="1848540"/>
          <a:ext cx="4147819" cy="2486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310">
                <a:tc>
                  <a:txBody>
                    <a:bodyPr/>
                    <a:lstStyle/>
                    <a:p>
                      <a:pPr marL="3619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 marL="16510" algn="ctr">
                        <a:lnSpc>
                          <a:spcPts val="3695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44">
                <a:tc>
                  <a:txBody>
                    <a:bodyPr/>
                    <a:lstStyle/>
                    <a:p>
                      <a:pPr marL="36195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90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45440">
                        <a:lnSpc>
                          <a:spcPts val="3690"/>
                        </a:lnSpc>
                        <a:tabLst>
                          <a:tab pos="1175385" algn="l"/>
                        </a:tabLst>
                      </a:pPr>
                      <a:r>
                        <a:rPr sz="4850" b="1" spc="5" dirty="0">
                          <a:latin typeface="Arial"/>
                          <a:cs typeface="Arial"/>
                        </a:rPr>
                        <a:t>.	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3679"/>
                        </a:lnSpc>
                      </a:pPr>
                      <a:r>
                        <a:rPr sz="4850" b="1" dirty="0">
                          <a:latin typeface="Arial"/>
                          <a:cs typeface="Arial"/>
                        </a:rPr>
                        <a:t>.</a:t>
                      </a:r>
                      <a:endParaRPr sz="4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39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695909" y="3745483"/>
            <a:ext cx="1746250" cy="13760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ctr">
              <a:lnSpc>
                <a:spcPct val="98100"/>
              </a:lnSpc>
              <a:spcBef>
                <a:spcPts val="140"/>
              </a:spcBef>
            </a:pPr>
            <a:r>
              <a:rPr sz="1800" u="heavy" spc="-7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rebuchet MS"/>
                <a:cs typeface="Trebuchet MS"/>
              </a:rPr>
              <a:t>Beepers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mark  locations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sz="1800" spc="-2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Karel's  </a:t>
            </a:r>
            <a:r>
              <a:rPr sz="1800" spc="-95" dirty="0">
                <a:solidFill>
                  <a:srgbClr val="FF0000"/>
                </a:solidFill>
                <a:latin typeface="Trebuchet MS"/>
                <a:cs typeface="Trebuchet MS"/>
              </a:rPr>
              <a:t>world. </a:t>
            </a:r>
            <a:r>
              <a:rPr sz="1800" spc="-105" dirty="0">
                <a:solidFill>
                  <a:srgbClr val="FF0000"/>
                </a:solidFill>
                <a:latin typeface="Trebuchet MS"/>
                <a:cs typeface="Trebuchet MS"/>
              </a:rPr>
              <a:t>Karel </a:t>
            </a:r>
            <a:r>
              <a:rPr sz="1800" spc="-90" dirty="0">
                <a:solidFill>
                  <a:srgbClr val="FF0000"/>
                </a:solidFill>
                <a:latin typeface="Trebuchet MS"/>
                <a:cs typeface="Trebuchet MS"/>
              </a:rPr>
              <a:t>can  </a:t>
            </a:r>
            <a:r>
              <a:rPr sz="1800" spc="-100" dirty="0">
                <a:solidFill>
                  <a:srgbClr val="FF0000"/>
                </a:solidFill>
                <a:latin typeface="Trebuchet MS"/>
                <a:cs typeface="Trebuchet MS"/>
              </a:rPr>
              <a:t>pick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them </a:t>
            </a:r>
            <a:r>
              <a:rPr sz="1800" spc="-50" dirty="0">
                <a:solidFill>
                  <a:srgbClr val="FF0000"/>
                </a:solidFill>
                <a:latin typeface="Trebuchet MS"/>
                <a:cs typeface="Trebuchet MS"/>
              </a:rPr>
              <a:t>up </a:t>
            </a:r>
            <a:r>
              <a:rPr sz="1800" spc="-65" dirty="0">
                <a:solidFill>
                  <a:srgbClr val="FF0000"/>
                </a:solidFill>
                <a:latin typeface="Trebuchet MS"/>
                <a:cs typeface="Trebuchet MS"/>
              </a:rPr>
              <a:t>and  </a:t>
            </a:r>
            <a:r>
              <a:rPr sz="1800" spc="-70" dirty="0">
                <a:solidFill>
                  <a:srgbClr val="FF0000"/>
                </a:solidFill>
                <a:latin typeface="Trebuchet MS"/>
                <a:cs typeface="Trebuchet MS"/>
              </a:rPr>
              <a:t>put </a:t>
            </a:r>
            <a:r>
              <a:rPr sz="1800" spc="-75" dirty="0">
                <a:solidFill>
                  <a:srgbClr val="FF0000"/>
                </a:solidFill>
                <a:latin typeface="Trebuchet MS"/>
                <a:cs typeface="Trebuchet MS"/>
              </a:rPr>
              <a:t>them</a:t>
            </a:r>
            <a:r>
              <a:rPr sz="1800" spc="-2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0000"/>
                </a:solidFill>
                <a:latin typeface="Trebuchet MS"/>
                <a:cs typeface="Trebuchet MS"/>
              </a:rPr>
              <a:t>down.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84837" y="2996488"/>
            <a:ext cx="1889125" cy="737870"/>
          </a:xfrm>
          <a:custGeom>
            <a:avLst/>
            <a:gdLst/>
            <a:ahLst/>
            <a:cxnLst/>
            <a:rect l="l" t="t" r="r" b="b"/>
            <a:pathLst>
              <a:path w="1889125" h="737870">
                <a:moveTo>
                  <a:pt x="76248" y="33340"/>
                </a:moveTo>
                <a:lnTo>
                  <a:pt x="76138" y="42866"/>
                </a:lnTo>
                <a:lnTo>
                  <a:pt x="88137" y="43002"/>
                </a:lnTo>
                <a:lnTo>
                  <a:pt x="176161" y="45999"/>
                </a:lnTo>
                <a:lnTo>
                  <a:pt x="263842" y="50914"/>
                </a:lnTo>
                <a:lnTo>
                  <a:pt x="351002" y="57683"/>
                </a:lnTo>
                <a:lnTo>
                  <a:pt x="437489" y="66255"/>
                </a:lnTo>
                <a:lnTo>
                  <a:pt x="523100" y="76555"/>
                </a:lnTo>
                <a:lnTo>
                  <a:pt x="607682" y="88506"/>
                </a:lnTo>
                <a:lnTo>
                  <a:pt x="691045" y="102069"/>
                </a:lnTo>
                <a:lnTo>
                  <a:pt x="773049" y="117170"/>
                </a:lnTo>
                <a:lnTo>
                  <a:pt x="853478" y="133743"/>
                </a:lnTo>
                <a:lnTo>
                  <a:pt x="932192" y="151714"/>
                </a:lnTo>
                <a:lnTo>
                  <a:pt x="1009002" y="171030"/>
                </a:lnTo>
                <a:lnTo>
                  <a:pt x="1083741" y="191630"/>
                </a:lnTo>
                <a:lnTo>
                  <a:pt x="1156233" y="213436"/>
                </a:lnTo>
                <a:lnTo>
                  <a:pt x="1226299" y="236397"/>
                </a:lnTo>
                <a:lnTo>
                  <a:pt x="1293774" y="260438"/>
                </a:lnTo>
                <a:lnTo>
                  <a:pt x="1358493" y="285508"/>
                </a:lnTo>
                <a:lnTo>
                  <a:pt x="1420253" y="311518"/>
                </a:lnTo>
                <a:lnTo>
                  <a:pt x="1478915" y="338429"/>
                </a:lnTo>
                <a:lnTo>
                  <a:pt x="1534274" y="366153"/>
                </a:lnTo>
                <a:lnTo>
                  <a:pt x="1586166" y="394627"/>
                </a:lnTo>
                <a:lnTo>
                  <a:pt x="1634439" y="423786"/>
                </a:lnTo>
                <a:lnTo>
                  <a:pt x="1678876" y="453555"/>
                </a:lnTo>
                <a:lnTo>
                  <a:pt x="1719338" y="483882"/>
                </a:lnTo>
                <a:lnTo>
                  <a:pt x="1755648" y="514667"/>
                </a:lnTo>
                <a:lnTo>
                  <a:pt x="1787677" y="545922"/>
                </a:lnTo>
                <a:lnTo>
                  <a:pt x="1815147" y="577443"/>
                </a:lnTo>
                <a:lnTo>
                  <a:pt x="1837956" y="609180"/>
                </a:lnTo>
                <a:lnTo>
                  <a:pt x="1863090" y="657072"/>
                </a:lnTo>
                <a:lnTo>
                  <a:pt x="1876907" y="705091"/>
                </a:lnTo>
                <a:lnTo>
                  <a:pt x="1879600" y="737514"/>
                </a:lnTo>
                <a:lnTo>
                  <a:pt x="1889125" y="737107"/>
                </a:lnTo>
                <a:lnTo>
                  <a:pt x="1882914" y="687158"/>
                </a:lnTo>
                <a:lnTo>
                  <a:pt x="1864639" y="637209"/>
                </a:lnTo>
                <a:lnTo>
                  <a:pt x="1835023" y="587933"/>
                </a:lnTo>
                <a:lnTo>
                  <a:pt x="1809305" y="555548"/>
                </a:lnTo>
                <a:lnTo>
                  <a:pt x="1762290" y="507847"/>
                </a:lnTo>
                <a:lnTo>
                  <a:pt x="1725510" y="476618"/>
                </a:lnTo>
                <a:lnTo>
                  <a:pt x="1684591" y="445935"/>
                </a:lnTo>
                <a:lnTo>
                  <a:pt x="1639735" y="415874"/>
                </a:lnTo>
                <a:lnTo>
                  <a:pt x="1591106" y="386473"/>
                </a:lnTo>
                <a:lnTo>
                  <a:pt x="1538858" y="357797"/>
                </a:lnTo>
                <a:lnTo>
                  <a:pt x="1483169" y="329907"/>
                </a:lnTo>
                <a:lnTo>
                  <a:pt x="1424228" y="302869"/>
                </a:lnTo>
                <a:lnTo>
                  <a:pt x="1362189" y="276732"/>
                </a:lnTo>
                <a:lnTo>
                  <a:pt x="1297216" y="251561"/>
                </a:lnTo>
                <a:lnTo>
                  <a:pt x="1229499" y="227431"/>
                </a:lnTo>
                <a:lnTo>
                  <a:pt x="1159192" y="204393"/>
                </a:lnTo>
                <a:lnTo>
                  <a:pt x="1086484" y="182511"/>
                </a:lnTo>
                <a:lnTo>
                  <a:pt x="1011529" y="161848"/>
                </a:lnTo>
                <a:lnTo>
                  <a:pt x="934516" y="142481"/>
                </a:lnTo>
                <a:lnTo>
                  <a:pt x="855599" y="124447"/>
                </a:lnTo>
                <a:lnTo>
                  <a:pt x="774966" y="107835"/>
                </a:lnTo>
                <a:lnTo>
                  <a:pt x="692772" y="92710"/>
                </a:lnTo>
                <a:lnTo>
                  <a:pt x="609206" y="79108"/>
                </a:lnTo>
                <a:lnTo>
                  <a:pt x="524433" y="67119"/>
                </a:lnTo>
                <a:lnTo>
                  <a:pt x="438619" y="56794"/>
                </a:lnTo>
                <a:lnTo>
                  <a:pt x="351942" y="48209"/>
                </a:lnTo>
                <a:lnTo>
                  <a:pt x="264579" y="41414"/>
                </a:lnTo>
                <a:lnTo>
                  <a:pt x="176695" y="36487"/>
                </a:lnTo>
                <a:lnTo>
                  <a:pt x="88468" y="33477"/>
                </a:lnTo>
                <a:lnTo>
                  <a:pt x="76248" y="33340"/>
                </a:lnTo>
                <a:close/>
              </a:path>
              <a:path w="1889125" h="737870">
                <a:moveTo>
                  <a:pt x="76631" y="0"/>
                </a:moveTo>
                <a:lnTo>
                  <a:pt x="0" y="37223"/>
                </a:lnTo>
                <a:lnTo>
                  <a:pt x="75755" y="76200"/>
                </a:lnTo>
                <a:lnTo>
                  <a:pt x="76138" y="42866"/>
                </a:lnTo>
                <a:lnTo>
                  <a:pt x="63436" y="42722"/>
                </a:lnTo>
                <a:lnTo>
                  <a:pt x="63550" y="33197"/>
                </a:lnTo>
                <a:lnTo>
                  <a:pt x="76250" y="33197"/>
                </a:lnTo>
                <a:lnTo>
                  <a:pt x="76631" y="0"/>
                </a:lnTo>
                <a:close/>
              </a:path>
              <a:path w="1889125" h="737870">
                <a:moveTo>
                  <a:pt x="63550" y="33197"/>
                </a:moveTo>
                <a:lnTo>
                  <a:pt x="63436" y="42722"/>
                </a:lnTo>
                <a:lnTo>
                  <a:pt x="76138" y="42866"/>
                </a:lnTo>
                <a:lnTo>
                  <a:pt x="76248" y="33340"/>
                </a:lnTo>
                <a:lnTo>
                  <a:pt x="63550" y="33197"/>
                </a:lnTo>
                <a:close/>
              </a:path>
              <a:path w="1889125" h="737870">
                <a:moveTo>
                  <a:pt x="76250" y="33197"/>
                </a:moveTo>
                <a:lnTo>
                  <a:pt x="63550" y="33197"/>
                </a:lnTo>
                <a:lnTo>
                  <a:pt x="76248" y="33340"/>
                </a:lnTo>
                <a:lnTo>
                  <a:pt x="76250" y="331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14512" y="3597275"/>
            <a:ext cx="455930" cy="557530"/>
          </a:xfrm>
          <a:custGeom>
            <a:avLst/>
            <a:gdLst/>
            <a:ahLst/>
            <a:cxnLst/>
            <a:rect l="l" t="t" r="r" b="b"/>
            <a:pathLst>
              <a:path w="455930" h="557529">
                <a:moveTo>
                  <a:pt x="0" y="0"/>
                </a:moveTo>
                <a:lnTo>
                  <a:pt x="455612" y="0"/>
                </a:lnTo>
                <a:lnTo>
                  <a:pt x="455612" y="557212"/>
                </a:lnTo>
                <a:lnTo>
                  <a:pt x="0" y="5572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31264" y="3608832"/>
            <a:ext cx="582168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05400" y="2743200"/>
            <a:ext cx="579755" cy="581025"/>
          </a:xfrm>
          <a:custGeom>
            <a:avLst/>
            <a:gdLst/>
            <a:ahLst/>
            <a:cxnLst/>
            <a:rect l="l" t="t" r="r" b="b"/>
            <a:pathLst>
              <a:path w="579754" h="581025">
                <a:moveTo>
                  <a:pt x="289712" y="0"/>
                </a:moveTo>
                <a:lnTo>
                  <a:pt x="0" y="290512"/>
                </a:lnTo>
                <a:lnTo>
                  <a:pt x="289712" y="581025"/>
                </a:lnTo>
                <a:lnTo>
                  <a:pt x="579437" y="290512"/>
                </a:lnTo>
                <a:lnTo>
                  <a:pt x="289712" y="0"/>
                </a:lnTo>
                <a:close/>
              </a:path>
            </a:pathLst>
          </a:custGeom>
          <a:solidFill>
            <a:srgbClr val="FFD3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5400" y="2743200"/>
            <a:ext cx="579755" cy="581025"/>
          </a:xfrm>
          <a:custGeom>
            <a:avLst/>
            <a:gdLst/>
            <a:ahLst/>
            <a:cxnLst/>
            <a:rect l="l" t="t" r="r" b="b"/>
            <a:pathLst>
              <a:path w="579754" h="581025">
                <a:moveTo>
                  <a:pt x="0" y="290512"/>
                </a:moveTo>
                <a:lnTo>
                  <a:pt x="289719" y="0"/>
                </a:lnTo>
                <a:lnTo>
                  <a:pt x="579438" y="290512"/>
                </a:lnTo>
                <a:lnTo>
                  <a:pt x="289719" y="581025"/>
                </a:lnTo>
                <a:lnTo>
                  <a:pt x="0" y="29051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012" y="221995"/>
            <a:ext cx="44735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Section</a:t>
            </a:r>
            <a:r>
              <a:rPr spc="-65" dirty="0"/>
              <a:t> </a:t>
            </a:r>
            <a:r>
              <a:rPr spc="-5" dirty="0"/>
              <a:t>Leaders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5843905" cy="20751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Helpful </a:t>
            </a:r>
            <a:r>
              <a:rPr sz="2400" spc="-105" dirty="0">
                <a:latin typeface="Trebuchet MS"/>
                <a:cs typeface="Trebuchet MS"/>
              </a:rPr>
              <a:t>undergraduate </a:t>
            </a:r>
            <a:r>
              <a:rPr sz="2400" spc="-95" dirty="0">
                <a:latin typeface="Trebuchet MS"/>
                <a:cs typeface="Trebuchet MS"/>
              </a:rPr>
              <a:t>assistants </a:t>
            </a:r>
            <a:r>
              <a:rPr sz="2400" spc="-50" dirty="0">
                <a:latin typeface="Trebuchet MS"/>
                <a:cs typeface="Trebuchet MS"/>
              </a:rPr>
              <a:t>who</a:t>
            </a:r>
            <a:r>
              <a:rPr sz="2400" spc="-440" dirty="0">
                <a:latin typeface="Trebuchet MS"/>
                <a:cs typeface="Trebuchet MS"/>
              </a:rPr>
              <a:t> </a:t>
            </a:r>
            <a:r>
              <a:rPr sz="2400" spc="-160" dirty="0">
                <a:latin typeface="Trebuchet MS"/>
                <a:cs typeface="Trebuchet MS"/>
              </a:rPr>
              <a:t>will: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65" dirty="0">
                <a:latin typeface="Trebuchet MS"/>
                <a:cs typeface="Trebuchet MS"/>
              </a:rPr>
              <a:t>run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discussion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section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each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week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00" dirty="0">
                <a:latin typeface="Trebuchet MS"/>
                <a:cs typeface="Trebuchet MS"/>
              </a:rPr>
              <a:t>grade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your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homework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assignments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exams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100" dirty="0">
                <a:latin typeface="Trebuchet MS"/>
                <a:cs typeface="Trebuchet MS"/>
              </a:rPr>
              <a:t>help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when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you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have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questions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260" dirty="0">
                <a:latin typeface="Trebuchet MS"/>
                <a:cs typeface="Trebuchet MS"/>
              </a:rPr>
              <a:t>... </a:t>
            </a:r>
            <a:r>
              <a:rPr sz="2200" spc="-80" dirty="0">
                <a:latin typeface="Trebuchet MS"/>
                <a:cs typeface="Trebuchet MS"/>
              </a:rPr>
              <a:t>and </a:t>
            </a:r>
            <a:r>
              <a:rPr sz="2200" spc="-85" dirty="0">
                <a:latin typeface="Trebuchet MS"/>
                <a:cs typeface="Trebuchet MS"/>
              </a:rPr>
              <a:t>much</a:t>
            </a:r>
            <a:r>
              <a:rPr sz="2200" spc="-185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more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76600" y="2938272"/>
            <a:ext cx="5029200" cy="384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362" y="221995"/>
            <a:ext cx="24803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/>
              <a:t>Wra</a:t>
            </a:r>
            <a:r>
              <a:rPr spc="5" dirty="0"/>
              <a:t>p</a:t>
            </a:r>
            <a:r>
              <a:rPr dirty="0"/>
              <a:t>-</a:t>
            </a:r>
            <a:r>
              <a:rPr spc="-10"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188212"/>
            <a:ext cx="4227195" cy="20008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960"/>
              </a:spcBef>
              <a:buSzPct val="97222"/>
              <a:buChar char="•"/>
              <a:tabLst>
                <a:tab pos="243204" algn="l"/>
                <a:tab pos="2860040" algn="l"/>
              </a:tabLst>
            </a:pPr>
            <a:r>
              <a:rPr sz="3600" spc="-140" dirty="0">
                <a:latin typeface="Trebuchet MS"/>
                <a:cs typeface="Trebuchet MS"/>
              </a:rPr>
              <a:t>Introduction	</a:t>
            </a:r>
            <a:r>
              <a:rPr sz="3600" b="1" spc="-320" dirty="0">
                <a:latin typeface="Trebuchet MS"/>
                <a:cs typeface="Trebuchet MS"/>
              </a:rPr>
              <a:t>√</a:t>
            </a:r>
            <a:endParaRPr sz="36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  <a:tab pos="3321685" algn="l"/>
              </a:tabLst>
            </a:pPr>
            <a:r>
              <a:rPr sz="3600" spc="-130" dirty="0">
                <a:latin typeface="Trebuchet MS"/>
                <a:cs typeface="Trebuchet MS"/>
              </a:rPr>
              <a:t>Course</a:t>
            </a:r>
            <a:r>
              <a:rPr sz="3600" spc="-280" dirty="0">
                <a:latin typeface="Trebuchet MS"/>
                <a:cs typeface="Trebuchet MS"/>
              </a:rPr>
              <a:t> </a:t>
            </a:r>
            <a:r>
              <a:rPr sz="3600" spc="-175" dirty="0">
                <a:latin typeface="Trebuchet MS"/>
                <a:cs typeface="Trebuchet MS"/>
              </a:rPr>
              <a:t>Policies	</a:t>
            </a:r>
            <a:r>
              <a:rPr sz="3600" b="1" spc="-320" dirty="0">
                <a:latin typeface="Trebuchet MS"/>
                <a:cs typeface="Trebuchet MS"/>
              </a:rPr>
              <a:t>√</a:t>
            </a:r>
            <a:endParaRPr sz="3600" dirty="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865"/>
              </a:spcBef>
              <a:buSzPct val="97222"/>
              <a:buChar char="•"/>
              <a:tabLst>
                <a:tab pos="243204" algn="l"/>
              </a:tabLst>
            </a:pPr>
            <a:r>
              <a:rPr sz="3600" spc="-25" dirty="0">
                <a:latin typeface="Trebuchet MS"/>
                <a:cs typeface="Trebuchet MS"/>
              </a:rPr>
              <a:t>Meet </a:t>
            </a:r>
            <a:r>
              <a:rPr sz="3600" spc="-210" dirty="0">
                <a:latin typeface="Trebuchet MS"/>
                <a:cs typeface="Trebuchet MS"/>
              </a:rPr>
              <a:t>Karel </a:t>
            </a:r>
            <a:r>
              <a:rPr sz="3600" spc="-165" dirty="0">
                <a:latin typeface="Trebuchet MS"/>
                <a:cs typeface="Trebuchet MS"/>
              </a:rPr>
              <a:t>the</a:t>
            </a:r>
            <a:r>
              <a:rPr sz="3600" spc="-640" dirty="0">
                <a:latin typeface="Trebuchet MS"/>
                <a:cs typeface="Trebuchet MS"/>
              </a:rPr>
              <a:t> </a:t>
            </a:r>
            <a:r>
              <a:rPr sz="3600" spc="-130" dirty="0">
                <a:latin typeface="Trebuchet MS"/>
                <a:cs typeface="Trebuchet MS"/>
              </a:rPr>
              <a:t>Robot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917" y="2614676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0" dirty="0">
                <a:latin typeface="Trebuchet MS"/>
                <a:cs typeface="Trebuchet MS"/>
              </a:rPr>
              <a:t>√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5248147"/>
            <a:ext cx="7834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20" dirty="0">
                <a:latin typeface="Trebuchet MS"/>
                <a:cs typeface="Trebuchet MS"/>
              </a:rPr>
              <a:t>Next </a:t>
            </a:r>
            <a:r>
              <a:rPr sz="3600" b="1" spc="-225" dirty="0">
                <a:latin typeface="Trebuchet MS"/>
                <a:cs typeface="Trebuchet MS"/>
              </a:rPr>
              <a:t>time: </a:t>
            </a:r>
            <a:r>
              <a:rPr sz="3600" spc="-135" dirty="0">
                <a:latin typeface="Trebuchet MS"/>
                <a:cs typeface="Trebuchet MS"/>
              </a:rPr>
              <a:t>more </a:t>
            </a:r>
            <a:r>
              <a:rPr sz="3600" spc="-140" dirty="0">
                <a:latin typeface="Trebuchet MS"/>
                <a:cs typeface="Trebuchet MS"/>
              </a:rPr>
              <a:t>programming </a:t>
            </a:r>
            <a:r>
              <a:rPr sz="3600" spc="-155" dirty="0">
                <a:latin typeface="Trebuchet MS"/>
                <a:cs typeface="Trebuchet MS"/>
              </a:rPr>
              <a:t>with</a:t>
            </a:r>
            <a:r>
              <a:rPr sz="3600" spc="-665" dirty="0">
                <a:latin typeface="Trebuchet MS"/>
                <a:cs typeface="Trebuchet MS"/>
              </a:rPr>
              <a:t> </a:t>
            </a:r>
            <a:r>
              <a:rPr sz="3600" spc="-200" dirty="0">
                <a:latin typeface="Trebuchet MS"/>
                <a:cs typeface="Trebuchet MS"/>
              </a:rPr>
              <a:t>Karel!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2514600"/>
            <a:ext cx="799195" cy="997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Nice </a:t>
            </a:r>
            <a:r>
              <a:rPr spc="-10" dirty="0"/>
              <a:t>to </a:t>
            </a:r>
            <a:r>
              <a:rPr spc="-5" dirty="0"/>
              <a:t>meet</a:t>
            </a:r>
            <a:r>
              <a:rPr spc="-50" dirty="0"/>
              <a:t> </a:t>
            </a:r>
            <a:r>
              <a:rPr spc="-5" dirty="0"/>
              <a:t>you!</a:t>
            </a:r>
          </a:p>
        </p:txBody>
      </p:sp>
      <p:sp>
        <p:nvSpPr>
          <p:cNvPr id="3" name="object 3"/>
          <p:cNvSpPr/>
          <p:nvPr/>
        </p:nvSpPr>
        <p:spPr>
          <a:xfrm>
            <a:off x="243840" y="1219200"/>
            <a:ext cx="8656320" cy="5471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Nice </a:t>
            </a:r>
            <a:r>
              <a:rPr spc="-10" dirty="0"/>
              <a:t>to </a:t>
            </a:r>
            <a:r>
              <a:rPr spc="-5" dirty="0"/>
              <a:t>meet</a:t>
            </a:r>
            <a:r>
              <a:rPr spc="-50" dirty="0"/>
              <a:t> </a:t>
            </a:r>
            <a:r>
              <a:rPr spc="-5" dirty="0"/>
              <a:t>you!</a:t>
            </a:r>
          </a:p>
        </p:txBody>
      </p:sp>
      <p:sp>
        <p:nvSpPr>
          <p:cNvPr id="3" name="object 3"/>
          <p:cNvSpPr/>
          <p:nvPr/>
        </p:nvSpPr>
        <p:spPr>
          <a:xfrm>
            <a:off x="271272" y="1243583"/>
            <a:ext cx="8589264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662" y="221995"/>
            <a:ext cx="76885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What </a:t>
            </a:r>
            <a:r>
              <a:rPr spc="-10" dirty="0"/>
              <a:t>is </a:t>
            </a:r>
            <a:r>
              <a:rPr spc="-5" dirty="0"/>
              <a:t>Computer</a:t>
            </a:r>
            <a:r>
              <a:rPr spc="-15" dirty="0"/>
              <a:t> </a:t>
            </a:r>
            <a:r>
              <a:rPr spc="-5" dirty="0"/>
              <a:t>Science?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7178675" cy="207962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200" dirty="0">
                <a:latin typeface="Trebuchet MS"/>
                <a:cs typeface="Trebuchet MS"/>
              </a:rPr>
              <a:t>The </a:t>
            </a:r>
            <a:r>
              <a:rPr sz="2400" b="1" spc="-135" dirty="0">
                <a:latin typeface="Trebuchet MS"/>
                <a:cs typeface="Trebuchet MS"/>
              </a:rPr>
              <a:t>art </a:t>
            </a:r>
            <a:r>
              <a:rPr sz="2400" b="1" spc="-105" dirty="0">
                <a:latin typeface="Trebuchet MS"/>
                <a:cs typeface="Trebuchet MS"/>
              </a:rPr>
              <a:t>of </a:t>
            </a:r>
            <a:r>
              <a:rPr sz="2400" b="1" spc="-110" dirty="0">
                <a:latin typeface="Trebuchet MS"/>
                <a:cs typeface="Trebuchet MS"/>
              </a:rPr>
              <a:t>using </a:t>
            </a:r>
            <a:r>
              <a:rPr sz="2400" b="1" spc="-130" dirty="0">
                <a:latin typeface="Trebuchet MS"/>
                <a:cs typeface="Trebuchet MS"/>
              </a:rPr>
              <a:t>computing </a:t>
            </a:r>
            <a:r>
              <a:rPr sz="2400" b="1" spc="-105" dirty="0">
                <a:latin typeface="Trebuchet MS"/>
                <a:cs typeface="Trebuchet MS"/>
              </a:rPr>
              <a:t>to </a:t>
            </a:r>
            <a:r>
              <a:rPr sz="2400" b="1" spc="-120" dirty="0">
                <a:latin typeface="Trebuchet MS"/>
                <a:cs typeface="Trebuchet MS"/>
              </a:rPr>
              <a:t>solve </a:t>
            </a:r>
            <a:r>
              <a:rPr sz="2400" b="1" spc="-160" dirty="0">
                <a:latin typeface="Trebuchet MS"/>
                <a:cs typeface="Trebuchet MS"/>
              </a:rPr>
              <a:t>complex</a:t>
            </a:r>
            <a:r>
              <a:rPr sz="2400" b="1" spc="-555" dirty="0">
                <a:latin typeface="Trebuchet MS"/>
                <a:cs typeface="Trebuchet MS"/>
              </a:rPr>
              <a:t> </a:t>
            </a:r>
            <a:r>
              <a:rPr sz="2400" b="1" spc="-140" dirty="0">
                <a:latin typeface="Trebuchet MS"/>
                <a:cs typeface="Trebuchet MS"/>
              </a:rPr>
              <a:t>problems.</a:t>
            </a:r>
            <a:endParaRPr sz="2400">
              <a:latin typeface="Trebuchet MS"/>
              <a:cs typeface="Trebuchet MS"/>
            </a:endParaRPr>
          </a:p>
          <a:p>
            <a:pPr marL="356235">
              <a:lnSpc>
                <a:spcPct val="100000"/>
              </a:lnSpc>
              <a:spcBef>
                <a:spcPts val="540"/>
              </a:spcBef>
            </a:pPr>
            <a:r>
              <a:rPr sz="2200" spc="290" dirty="0">
                <a:latin typeface="Trebuchet MS"/>
                <a:cs typeface="Trebuchet MS"/>
              </a:rPr>
              <a:t>–</a:t>
            </a:r>
            <a:r>
              <a:rPr sz="2200" spc="-3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Specify </a:t>
            </a:r>
            <a:r>
              <a:rPr sz="2200" i="1" spc="-120" dirty="0">
                <a:latin typeface="Trebuchet MS"/>
                <a:cs typeface="Trebuchet MS"/>
              </a:rPr>
              <a:t>instructions </a:t>
            </a:r>
            <a:r>
              <a:rPr sz="2200" spc="-114" dirty="0">
                <a:latin typeface="Trebuchet MS"/>
                <a:cs typeface="Trebuchet MS"/>
              </a:rPr>
              <a:t>that </a:t>
            </a:r>
            <a:r>
              <a:rPr sz="2200" spc="-95" dirty="0">
                <a:latin typeface="Trebuchet MS"/>
                <a:cs typeface="Trebuchet MS"/>
              </a:rPr>
              <a:t>computers </a:t>
            </a:r>
            <a:r>
              <a:rPr sz="2200" spc="-150" dirty="0">
                <a:latin typeface="Trebuchet MS"/>
                <a:cs typeface="Trebuchet MS"/>
              </a:rPr>
              <a:t>execute, </a:t>
            </a:r>
            <a:r>
              <a:rPr sz="2200" spc="-95" dirty="0">
                <a:latin typeface="Trebuchet MS"/>
                <a:cs typeface="Trebuchet MS"/>
              </a:rPr>
              <a:t>usually </a:t>
            </a:r>
            <a:r>
              <a:rPr sz="2200" spc="-90" dirty="0">
                <a:latin typeface="Trebuchet MS"/>
                <a:cs typeface="Trebuchet MS"/>
              </a:rPr>
              <a:t>in </a:t>
            </a:r>
            <a:r>
              <a:rPr sz="2200" spc="-100" dirty="0"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</a:pPr>
            <a:r>
              <a:rPr sz="2200" i="1" spc="-90" dirty="0">
                <a:latin typeface="Trebuchet MS"/>
                <a:cs typeface="Trebuchet MS"/>
              </a:rPr>
              <a:t>programming</a:t>
            </a:r>
            <a:r>
              <a:rPr sz="2200" i="1" spc="-175" dirty="0">
                <a:latin typeface="Trebuchet MS"/>
                <a:cs typeface="Trebuchet MS"/>
              </a:rPr>
              <a:t> </a:t>
            </a:r>
            <a:r>
              <a:rPr sz="2200" i="1" spc="-75" dirty="0">
                <a:latin typeface="Trebuchet MS"/>
                <a:cs typeface="Trebuchet MS"/>
              </a:rPr>
              <a:t>language</a:t>
            </a:r>
            <a:endParaRPr sz="22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65"/>
              </a:spcBef>
              <a:buChar char="•"/>
              <a:tabLst>
                <a:tab pos="243204" algn="l"/>
              </a:tabLst>
            </a:pPr>
            <a:r>
              <a:rPr sz="2400" spc="-114" dirty="0">
                <a:latin typeface="Trebuchet MS"/>
                <a:cs typeface="Trebuchet MS"/>
              </a:rPr>
              <a:t>Applicable </a:t>
            </a:r>
            <a:r>
              <a:rPr sz="2400" spc="-100" dirty="0">
                <a:latin typeface="Trebuchet MS"/>
                <a:cs typeface="Trebuchet MS"/>
              </a:rPr>
              <a:t>to </a:t>
            </a:r>
            <a:r>
              <a:rPr sz="2400" spc="-165" dirty="0">
                <a:latin typeface="Trebuchet MS"/>
                <a:cs typeface="Trebuchet MS"/>
              </a:rPr>
              <a:t>art, </a:t>
            </a:r>
            <a:r>
              <a:rPr sz="2400" spc="-130" dirty="0">
                <a:latin typeface="Trebuchet MS"/>
                <a:cs typeface="Trebuchet MS"/>
              </a:rPr>
              <a:t>medicine, </a:t>
            </a:r>
            <a:r>
              <a:rPr sz="2400" spc="-125" dirty="0">
                <a:latin typeface="Trebuchet MS"/>
                <a:cs typeface="Trebuchet MS"/>
              </a:rPr>
              <a:t>linguistics,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49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more</a:t>
            </a:r>
            <a:endParaRPr sz="24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75"/>
              </a:spcBef>
              <a:buChar char="•"/>
              <a:tabLst>
                <a:tab pos="243204" algn="l"/>
              </a:tabLst>
            </a:pPr>
            <a:r>
              <a:rPr sz="2400" spc="-130" dirty="0">
                <a:latin typeface="Trebuchet MS"/>
                <a:cs typeface="Trebuchet MS"/>
              </a:rPr>
              <a:t>Touches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many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aspects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our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daily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lives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4608576"/>
            <a:ext cx="3319272" cy="1868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2032" y="4614671"/>
            <a:ext cx="2639567" cy="187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8247" y="4608576"/>
            <a:ext cx="2804160" cy="1868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What </a:t>
            </a:r>
            <a:r>
              <a:rPr spc="-10" dirty="0"/>
              <a:t>is </a:t>
            </a:r>
            <a:r>
              <a:rPr spc="-5" dirty="0"/>
              <a:t>CS</a:t>
            </a:r>
            <a:r>
              <a:rPr spc="-60" dirty="0"/>
              <a:t> </a:t>
            </a:r>
            <a:r>
              <a:rPr spc="-5" dirty="0"/>
              <a:t>106A?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140" y="1237245"/>
            <a:ext cx="8146415" cy="412305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670"/>
              </a:spcBef>
              <a:buFont typeface="Trebuchet MS"/>
              <a:buChar char="•"/>
              <a:tabLst>
                <a:tab pos="243204" algn="l"/>
              </a:tabLst>
            </a:pPr>
            <a:r>
              <a:rPr sz="2400" b="1" spc="-125" dirty="0">
                <a:latin typeface="Trebuchet MS"/>
                <a:cs typeface="Trebuchet MS"/>
              </a:rPr>
              <a:t>Programming</a:t>
            </a:r>
            <a:r>
              <a:rPr sz="2400" b="1" spc="-195" dirty="0">
                <a:latin typeface="Trebuchet MS"/>
                <a:cs typeface="Trebuchet MS"/>
              </a:rPr>
              <a:t> </a:t>
            </a:r>
            <a:r>
              <a:rPr sz="2400" b="1" i="1" spc="-110" dirty="0">
                <a:latin typeface="Trebuchet MS"/>
                <a:cs typeface="Trebuchet MS"/>
              </a:rPr>
              <a:t>Methodology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220" dirty="0">
                <a:latin typeface="Trebuchet MS"/>
                <a:cs typeface="Trebuchet MS"/>
              </a:rPr>
              <a:t>“A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i="1" spc="-114" dirty="0">
                <a:latin typeface="Trebuchet MS"/>
                <a:cs typeface="Trebuchet MS"/>
              </a:rPr>
              <a:t>system</a:t>
            </a:r>
            <a:r>
              <a:rPr sz="2200" i="1" spc="-17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methods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used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particular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area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study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or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30" dirty="0">
                <a:latin typeface="Trebuchet MS"/>
                <a:cs typeface="Trebuchet MS"/>
              </a:rPr>
              <a:t>activity”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90" dirty="0">
                <a:latin typeface="Trebuchet MS"/>
                <a:cs typeface="Trebuchet MS"/>
              </a:rPr>
              <a:t>Focusing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computational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problem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solving,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not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80" dirty="0">
                <a:latin typeface="Trebuchet MS"/>
                <a:cs typeface="Trebuchet MS"/>
              </a:rPr>
              <a:t>Java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syntax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dirty="0">
                <a:latin typeface="Trebuchet MS"/>
                <a:cs typeface="Trebuchet MS"/>
              </a:rPr>
              <a:t>No </a:t>
            </a:r>
            <a:r>
              <a:rPr sz="2200" spc="-85" dirty="0">
                <a:latin typeface="Trebuchet MS"/>
                <a:cs typeface="Trebuchet MS"/>
              </a:rPr>
              <a:t>prior </a:t>
            </a:r>
            <a:r>
              <a:rPr sz="2200" spc="-90" dirty="0">
                <a:latin typeface="Trebuchet MS"/>
                <a:cs typeface="Trebuchet MS"/>
              </a:rPr>
              <a:t>programming </a:t>
            </a:r>
            <a:r>
              <a:rPr sz="2200" spc="-114" dirty="0">
                <a:latin typeface="Trebuchet MS"/>
                <a:cs typeface="Trebuchet MS"/>
              </a:rPr>
              <a:t>experience</a:t>
            </a:r>
            <a:r>
              <a:rPr sz="2200" spc="-50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required!</a:t>
            </a:r>
            <a:endParaRPr sz="2200">
              <a:latin typeface="Trebuchet MS"/>
              <a:cs typeface="Trebuchet MS"/>
            </a:endParaRPr>
          </a:p>
          <a:p>
            <a:pPr marL="243204" indent="-230504">
              <a:lnSpc>
                <a:spcPct val="100000"/>
              </a:lnSpc>
              <a:spcBef>
                <a:spcPts val="565"/>
              </a:spcBef>
              <a:buChar char="•"/>
              <a:tabLst>
                <a:tab pos="243204" algn="l"/>
              </a:tabLst>
            </a:pPr>
            <a:r>
              <a:rPr sz="2400" spc="-150" dirty="0">
                <a:latin typeface="Trebuchet MS"/>
                <a:cs typeface="Trebuchet MS"/>
              </a:rPr>
              <a:t>Topics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include:</a:t>
            </a:r>
            <a:endParaRPr sz="24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40"/>
              </a:spcBef>
              <a:buChar char="–"/>
              <a:tabLst>
                <a:tab pos="584200" algn="l"/>
              </a:tabLst>
            </a:pPr>
            <a:r>
              <a:rPr sz="2200" spc="-130" dirty="0">
                <a:latin typeface="Trebuchet MS"/>
                <a:cs typeface="Trebuchet MS"/>
              </a:rPr>
              <a:t>Karel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r>
              <a:rPr sz="2200" spc="-21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Robot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145" dirty="0">
                <a:latin typeface="Trebuchet MS"/>
                <a:cs typeface="Trebuchet MS"/>
              </a:rPr>
              <a:t>Text-based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programs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105" dirty="0">
                <a:latin typeface="Trebuchet MS"/>
                <a:cs typeface="Trebuchet MS"/>
              </a:rPr>
              <a:t>Graphics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240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animation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25"/>
              </a:spcBef>
              <a:buChar char="–"/>
              <a:tabLst>
                <a:tab pos="584200" algn="l"/>
              </a:tabLst>
            </a:pPr>
            <a:r>
              <a:rPr sz="2200" spc="-85" dirty="0">
                <a:latin typeface="Trebuchet MS"/>
                <a:cs typeface="Trebuchet MS"/>
              </a:rPr>
              <a:t>Games</a:t>
            </a:r>
            <a:endParaRPr sz="2200">
              <a:latin typeface="Trebuchet MS"/>
              <a:cs typeface="Trebuchet MS"/>
            </a:endParaRPr>
          </a:p>
          <a:p>
            <a:pPr marL="584200" lvl="1" indent="-227329">
              <a:lnSpc>
                <a:spcPct val="100000"/>
              </a:lnSpc>
              <a:spcBef>
                <a:spcPts val="530"/>
              </a:spcBef>
              <a:buChar char="–"/>
              <a:tabLst>
                <a:tab pos="584200" algn="l"/>
              </a:tabLst>
            </a:pPr>
            <a:r>
              <a:rPr sz="2200" spc="-50" dirty="0">
                <a:latin typeface="Trebuchet MS"/>
                <a:cs typeface="Trebuchet MS"/>
              </a:rPr>
              <a:t>And</a:t>
            </a:r>
            <a:r>
              <a:rPr sz="2200" spc="-18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more…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74208" y="2950464"/>
            <a:ext cx="3212591" cy="1298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0591" y="4443984"/>
            <a:ext cx="1642871" cy="1834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1980</Words>
  <Application>Microsoft Macintosh PowerPoint</Application>
  <PresentationFormat>On-screen Show (4:3)</PresentationFormat>
  <Paragraphs>562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Tahoma</vt:lpstr>
      <vt:lpstr>Times New Roman</vt:lpstr>
      <vt:lpstr>Trebuchet MS</vt:lpstr>
      <vt:lpstr>Verdana</vt:lpstr>
      <vt:lpstr>Office Theme</vt:lpstr>
      <vt:lpstr>CS 106A, Lecture 1 Welcome to the course!</vt:lpstr>
      <vt:lpstr>Plan For Today</vt:lpstr>
      <vt:lpstr>Plan For Today</vt:lpstr>
      <vt:lpstr>Nice to meet you!</vt:lpstr>
      <vt:lpstr>Section Leaders</vt:lpstr>
      <vt:lpstr>Nice to meet you!</vt:lpstr>
      <vt:lpstr>Nice to meet you!</vt:lpstr>
      <vt:lpstr>What is Computer Science?</vt:lpstr>
      <vt:lpstr>What is CS 106A?</vt:lpstr>
      <vt:lpstr>Is 106A the right fit for you?</vt:lpstr>
      <vt:lpstr>Time-out: Think, Pair, Share</vt:lpstr>
      <vt:lpstr>Plan For Today</vt:lpstr>
      <vt:lpstr>PowerPoint Presentation</vt:lpstr>
      <vt:lpstr>Units</vt:lpstr>
      <vt:lpstr>Textbooks</vt:lpstr>
      <vt:lpstr>Grading</vt:lpstr>
      <vt:lpstr>Grading</vt:lpstr>
      <vt:lpstr>Programming Assignments</vt:lpstr>
      <vt:lpstr>The Bucket System</vt:lpstr>
      <vt:lpstr>The Bucket System</vt:lpstr>
      <vt:lpstr>The Bucket System</vt:lpstr>
      <vt:lpstr>The Bucket System</vt:lpstr>
      <vt:lpstr>The Bucket System</vt:lpstr>
      <vt:lpstr>The Bucket System</vt:lpstr>
      <vt:lpstr>The Bucket System</vt:lpstr>
      <vt:lpstr>The Bucket System</vt:lpstr>
      <vt:lpstr>Getting Help</vt:lpstr>
      <vt:lpstr>2 Minds are Better Than 1</vt:lpstr>
      <vt:lpstr>Late Days</vt:lpstr>
      <vt:lpstr>Grading</vt:lpstr>
      <vt:lpstr>Discussion Sections</vt:lpstr>
      <vt:lpstr>Lecture Feedback</vt:lpstr>
      <vt:lpstr>Grading</vt:lpstr>
      <vt:lpstr>Exams</vt:lpstr>
      <vt:lpstr>Grading</vt:lpstr>
      <vt:lpstr>Stanford Honor Code</vt:lpstr>
      <vt:lpstr>Honor Code and CS 106A</vt:lpstr>
      <vt:lpstr>Plan For Today</vt:lpstr>
      <vt:lpstr>Meet Karel the Robot!</vt:lpstr>
      <vt:lpstr>PowerPoint Presentation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Wrap-up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106A, Lecture 1 Welcome to the course!</dc:title>
  <cp:lastModifiedBy>Colin Kincaid</cp:lastModifiedBy>
  <cp:revision>1</cp:revision>
  <dcterms:created xsi:type="dcterms:W3CDTF">2018-06-30T21:17:12Z</dcterms:created>
  <dcterms:modified xsi:type="dcterms:W3CDTF">2018-06-30T21:20:27Z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2018-06-30T00:00:00Z</vt:filetime>
  </property>
</Properties>
</file>